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9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0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notesSlides/notesSlide11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12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68"/>
  </p:notesMasterIdLst>
  <p:sldIdLst>
    <p:sldId id="256" r:id="rId2"/>
    <p:sldId id="257" r:id="rId3"/>
    <p:sldId id="1698" r:id="rId4"/>
    <p:sldId id="316" r:id="rId5"/>
    <p:sldId id="1696" r:id="rId6"/>
    <p:sldId id="1697" r:id="rId7"/>
    <p:sldId id="264" r:id="rId8"/>
    <p:sldId id="272" r:id="rId9"/>
    <p:sldId id="445" r:id="rId10"/>
    <p:sldId id="373" r:id="rId11"/>
    <p:sldId id="374" r:id="rId12"/>
    <p:sldId id="2176" r:id="rId13"/>
    <p:sldId id="2177" r:id="rId14"/>
    <p:sldId id="1303" r:id="rId15"/>
    <p:sldId id="2178" r:id="rId16"/>
    <p:sldId id="450" r:id="rId17"/>
    <p:sldId id="451" r:id="rId18"/>
    <p:sldId id="452" r:id="rId19"/>
    <p:sldId id="1293" r:id="rId20"/>
    <p:sldId id="313" r:id="rId21"/>
    <p:sldId id="367" r:id="rId22"/>
    <p:sldId id="318" r:id="rId23"/>
    <p:sldId id="285" r:id="rId24"/>
    <p:sldId id="1306" r:id="rId25"/>
    <p:sldId id="2171" r:id="rId26"/>
    <p:sldId id="1307" r:id="rId27"/>
    <p:sldId id="1308" r:id="rId28"/>
    <p:sldId id="1309" r:id="rId29"/>
    <p:sldId id="2172" r:id="rId30"/>
    <p:sldId id="2173" r:id="rId31"/>
    <p:sldId id="323" r:id="rId32"/>
    <p:sldId id="324" r:id="rId33"/>
    <p:sldId id="433" r:id="rId34"/>
    <p:sldId id="332" r:id="rId35"/>
    <p:sldId id="334" r:id="rId36"/>
    <p:sldId id="335" r:id="rId37"/>
    <p:sldId id="325" r:id="rId38"/>
    <p:sldId id="286" r:id="rId39"/>
    <p:sldId id="326" r:id="rId40"/>
    <p:sldId id="2175" r:id="rId41"/>
    <p:sldId id="434" r:id="rId42"/>
    <p:sldId id="435" r:id="rId43"/>
    <p:sldId id="570" r:id="rId44"/>
    <p:sldId id="2174" r:id="rId45"/>
    <p:sldId id="345" r:id="rId46"/>
    <p:sldId id="357" r:id="rId47"/>
    <p:sldId id="358" r:id="rId48"/>
    <p:sldId id="360" r:id="rId49"/>
    <p:sldId id="1298" r:id="rId50"/>
    <p:sldId id="361" r:id="rId51"/>
    <p:sldId id="362" r:id="rId52"/>
    <p:sldId id="2179" r:id="rId53"/>
    <p:sldId id="365" r:id="rId54"/>
    <p:sldId id="1301" r:id="rId55"/>
    <p:sldId id="437" r:id="rId56"/>
    <p:sldId id="436" r:id="rId57"/>
    <p:sldId id="453" r:id="rId58"/>
    <p:sldId id="1304" r:id="rId59"/>
    <p:sldId id="1295" r:id="rId60"/>
    <p:sldId id="1299" r:id="rId61"/>
    <p:sldId id="2180" r:id="rId62"/>
    <p:sldId id="1296" r:id="rId63"/>
    <p:sldId id="2181" r:id="rId64"/>
    <p:sldId id="1310" r:id="rId65"/>
    <p:sldId id="1311" r:id="rId66"/>
    <p:sldId id="218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0432FF"/>
    <a:srgbClr val="008F00"/>
    <a:srgbClr val="FF40FF"/>
    <a:srgbClr val="95E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5"/>
    <p:restoredTop sz="94155"/>
  </p:normalViewPr>
  <p:slideViewPr>
    <p:cSldViewPr snapToGrid="0" snapToObjects="1">
      <p:cViewPr varScale="1">
        <p:scale>
          <a:sx n="82" d="100"/>
          <a:sy n="82" d="100"/>
        </p:scale>
        <p:origin x="17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583AFF-F54D-DA4A-8A1D-273BBA2FE975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BE765B-DB64-2B49-B1EF-77885866CC6B}">
      <dgm:prSet phldrT="[Text]"/>
      <dgm:spPr/>
      <dgm:t>
        <a:bodyPr/>
        <a:lstStyle/>
        <a:p>
          <a:r>
            <a:rPr lang="en-US" dirty="0"/>
            <a:t>Crypto primitives</a:t>
          </a:r>
        </a:p>
      </dgm:t>
    </dgm:pt>
    <dgm:pt modelId="{1CDB8888-C9B3-9E44-9152-324F04E71BE0}" type="parTrans" cxnId="{870FB06E-1D30-7248-A380-DD402CC4E2AE}">
      <dgm:prSet/>
      <dgm:spPr/>
      <dgm:t>
        <a:bodyPr/>
        <a:lstStyle/>
        <a:p>
          <a:endParaRPr lang="en-US"/>
        </a:p>
      </dgm:t>
    </dgm:pt>
    <dgm:pt modelId="{9E9888B1-A42F-0D4D-BE91-0876CB1773B5}" type="sibTrans" cxnId="{870FB06E-1D30-7248-A380-DD402CC4E2AE}">
      <dgm:prSet/>
      <dgm:spPr/>
      <dgm:t>
        <a:bodyPr/>
        <a:lstStyle/>
        <a:p>
          <a:endParaRPr lang="en-US"/>
        </a:p>
      </dgm:t>
    </dgm:pt>
    <dgm:pt modelId="{CF17B1EF-9794-1743-A56F-B4CD60A25F98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RSA</a:t>
          </a:r>
          <a:r>
            <a:rPr lang="en-US" dirty="0"/>
            <a:t>, DSA, ECDSA</a:t>
          </a:r>
        </a:p>
      </dgm:t>
    </dgm:pt>
    <dgm:pt modelId="{105CEB0A-1FFA-BC44-A33D-9FD1CD93F7B3}" type="parTrans" cxnId="{74FC1646-BC66-3043-AB0E-86579AA9AFE5}">
      <dgm:prSet/>
      <dgm:spPr/>
      <dgm:t>
        <a:bodyPr/>
        <a:lstStyle/>
        <a:p>
          <a:endParaRPr lang="en-US"/>
        </a:p>
      </dgm:t>
    </dgm:pt>
    <dgm:pt modelId="{00260C7D-EBD0-B84A-BC94-B45AA662FB81}" type="sibTrans" cxnId="{74FC1646-BC66-3043-AB0E-86579AA9AFE5}">
      <dgm:prSet/>
      <dgm:spPr/>
      <dgm:t>
        <a:bodyPr/>
        <a:lstStyle/>
        <a:p>
          <a:endParaRPr lang="en-US"/>
        </a:p>
      </dgm:t>
    </dgm:pt>
    <dgm:pt modelId="{F0D719A0-2296-8846-8538-CB36DCE907B3}">
      <dgm:prSet phldrT="[Text]"/>
      <dgm:spPr/>
      <dgm:t>
        <a:bodyPr/>
        <a:lstStyle/>
        <a:p>
          <a:r>
            <a:rPr lang="en-US" dirty="0" err="1"/>
            <a:t>Diffie</a:t>
          </a:r>
          <a:r>
            <a:rPr lang="en-US" dirty="0"/>
            <a:t>–Hellman, ECDH</a:t>
          </a:r>
        </a:p>
      </dgm:t>
    </dgm:pt>
    <dgm:pt modelId="{69A1AA8D-5E40-A34C-B30A-B24623737F2E}" type="parTrans" cxnId="{B620670F-5075-C341-A81F-9D0666C77995}">
      <dgm:prSet/>
      <dgm:spPr/>
      <dgm:t>
        <a:bodyPr/>
        <a:lstStyle/>
        <a:p>
          <a:endParaRPr lang="en-US"/>
        </a:p>
      </dgm:t>
    </dgm:pt>
    <dgm:pt modelId="{58DC1CA7-CB16-A644-BA4E-98C1D9B4070B}" type="sibTrans" cxnId="{B620670F-5075-C341-A81F-9D0666C77995}">
      <dgm:prSet/>
      <dgm:spPr/>
      <dgm:t>
        <a:bodyPr/>
        <a:lstStyle/>
        <a:p>
          <a:endParaRPr lang="en-US"/>
        </a:p>
      </dgm:t>
    </dgm:pt>
    <dgm:pt modelId="{DA3329FD-8223-434A-ADC6-A2E4E7E33491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DES</a:t>
          </a:r>
          <a:r>
            <a:rPr lang="en-US" dirty="0"/>
            <a:t>, </a:t>
          </a:r>
          <a:r>
            <a:rPr lang="en-US" dirty="0">
              <a:solidFill>
                <a:srgbClr val="FF0000"/>
              </a:solidFill>
            </a:rPr>
            <a:t>3DES</a:t>
          </a:r>
          <a:r>
            <a:rPr lang="en-US" dirty="0"/>
            <a:t>, </a:t>
          </a:r>
          <a:r>
            <a:rPr lang="en-US" dirty="0">
              <a:solidFill>
                <a:srgbClr val="FF0000"/>
              </a:solidFill>
            </a:rPr>
            <a:t>RC4</a:t>
          </a:r>
          <a:r>
            <a:rPr lang="en-US" dirty="0"/>
            <a:t>, AES</a:t>
          </a:r>
        </a:p>
      </dgm:t>
    </dgm:pt>
    <dgm:pt modelId="{6034BDF8-FBC4-7841-A350-30AAF4F4EF1F}" type="parTrans" cxnId="{AD82DE4C-0F84-364D-A974-61ED36508FCC}">
      <dgm:prSet/>
      <dgm:spPr/>
      <dgm:t>
        <a:bodyPr/>
        <a:lstStyle/>
        <a:p>
          <a:endParaRPr lang="en-US"/>
        </a:p>
      </dgm:t>
    </dgm:pt>
    <dgm:pt modelId="{56C09BC6-E30E-1C41-A655-998C6E5B3B2D}" type="sibTrans" cxnId="{AD82DE4C-0F84-364D-A974-61ED36508FCC}">
      <dgm:prSet/>
      <dgm:spPr/>
      <dgm:t>
        <a:bodyPr/>
        <a:lstStyle/>
        <a:p>
          <a:endParaRPr lang="en-US"/>
        </a:p>
      </dgm:t>
    </dgm:pt>
    <dgm:pt modelId="{2901B444-D8A1-5C4A-BB59-CF7BDA13984F}">
      <dgm:prSet phldrT="[Text]"/>
      <dgm:spPr/>
      <dgm:t>
        <a:bodyPr/>
        <a:lstStyle/>
        <a:p>
          <a:r>
            <a:rPr lang="en-US" dirty="0" err="1"/>
            <a:t>Ciphersuite</a:t>
          </a:r>
          <a:r>
            <a:rPr lang="en-US" dirty="0"/>
            <a:t> details</a:t>
          </a:r>
        </a:p>
      </dgm:t>
    </dgm:pt>
    <dgm:pt modelId="{2632A54A-2D21-824F-B0B8-DBEF1CD1411A}" type="parTrans" cxnId="{1B480D98-3C6B-5340-B625-80C6DE2A79B2}">
      <dgm:prSet/>
      <dgm:spPr/>
      <dgm:t>
        <a:bodyPr/>
        <a:lstStyle/>
        <a:p>
          <a:endParaRPr lang="en-US"/>
        </a:p>
      </dgm:t>
    </dgm:pt>
    <dgm:pt modelId="{03883821-5D45-F547-922B-131ECE971662}" type="sibTrans" cxnId="{1B480D98-3C6B-5340-B625-80C6DE2A79B2}">
      <dgm:prSet/>
      <dgm:spPr/>
      <dgm:t>
        <a:bodyPr/>
        <a:lstStyle/>
        <a:p>
          <a:endParaRPr lang="en-US"/>
        </a:p>
      </dgm:t>
    </dgm:pt>
    <dgm:pt modelId="{F22E7409-76ED-B841-BBA0-CF74F8531EE6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Data structures</a:t>
          </a:r>
        </a:p>
      </dgm:t>
    </dgm:pt>
    <dgm:pt modelId="{744501B3-F96C-CB42-9604-B8750305675C}" type="parTrans" cxnId="{72634D60-C5E3-0849-8930-65F19C588E78}">
      <dgm:prSet/>
      <dgm:spPr/>
      <dgm:t>
        <a:bodyPr/>
        <a:lstStyle/>
        <a:p>
          <a:endParaRPr lang="en-US"/>
        </a:p>
      </dgm:t>
    </dgm:pt>
    <dgm:pt modelId="{4CAF089F-C66F-4748-B3EF-0A69AA2B9AA1}" type="sibTrans" cxnId="{72634D60-C5E3-0849-8930-65F19C588E78}">
      <dgm:prSet/>
      <dgm:spPr/>
      <dgm:t>
        <a:bodyPr/>
        <a:lstStyle/>
        <a:p>
          <a:endParaRPr lang="en-US"/>
        </a:p>
      </dgm:t>
    </dgm:pt>
    <dgm:pt modelId="{508E9080-EFF2-5649-B120-38039D115115}">
      <dgm:prSet phldrT="[Text]"/>
      <dgm:spPr/>
      <dgm:t>
        <a:bodyPr/>
        <a:lstStyle/>
        <a:p>
          <a:r>
            <a:rPr lang="en-US" dirty="0"/>
            <a:t>Key derivation</a:t>
          </a:r>
        </a:p>
      </dgm:t>
    </dgm:pt>
    <dgm:pt modelId="{D410CA65-1AEB-694A-AA7C-2D5216C649F6}" type="parTrans" cxnId="{8AC1E3C6-BB37-8B45-B6E7-72CD532E825C}">
      <dgm:prSet/>
      <dgm:spPr/>
      <dgm:t>
        <a:bodyPr/>
        <a:lstStyle/>
        <a:p>
          <a:endParaRPr lang="en-US"/>
        </a:p>
      </dgm:t>
    </dgm:pt>
    <dgm:pt modelId="{95440070-1559-6045-BF25-390ABD6AAD65}" type="sibTrans" cxnId="{8AC1E3C6-BB37-8B45-B6E7-72CD532E825C}">
      <dgm:prSet/>
      <dgm:spPr/>
      <dgm:t>
        <a:bodyPr/>
        <a:lstStyle/>
        <a:p>
          <a:endParaRPr lang="en-US"/>
        </a:p>
      </dgm:t>
    </dgm:pt>
    <dgm:pt modelId="{BF564EFA-6320-C64D-8D02-8116F67DDE0C}">
      <dgm:prSet phldrT="[Text]"/>
      <dgm:spPr/>
      <dgm:t>
        <a:bodyPr/>
        <a:lstStyle/>
        <a:p>
          <a:r>
            <a:rPr lang="en-US" dirty="0"/>
            <a:t>Advanced functionality</a:t>
          </a:r>
        </a:p>
      </dgm:t>
    </dgm:pt>
    <dgm:pt modelId="{597A8F44-323B-C044-BB41-8464B28C4373}" type="parTrans" cxnId="{42282D06-7813-A24F-99FC-5CFA46B6AFAC}">
      <dgm:prSet/>
      <dgm:spPr/>
      <dgm:t>
        <a:bodyPr/>
        <a:lstStyle/>
        <a:p>
          <a:endParaRPr lang="en-US"/>
        </a:p>
      </dgm:t>
    </dgm:pt>
    <dgm:pt modelId="{41E8896D-57FD-734A-9DC6-4579CC697B76}" type="sibTrans" cxnId="{42282D06-7813-A24F-99FC-5CFA46B6AFAC}">
      <dgm:prSet/>
      <dgm:spPr/>
      <dgm:t>
        <a:bodyPr/>
        <a:lstStyle/>
        <a:p>
          <a:endParaRPr lang="en-US"/>
        </a:p>
      </dgm:t>
    </dgm:pt>
    <dgm:pt modelId="{38F05972-6914-EA43-8558-FDC76C37C2DD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Renegotiation</a:t>
          </a:r>
        </a:p>
      </dgm:t>
    </dgm:pt>
    <dgm:pt modelId="{6075ADF5-AD99-8F48-BF49-F47E65331AC1}" type="parTrans" cxnId="{92F9DB72-4165-B547-9D6B-88ED019AFCEC}">
      <dgm:prSet/>
      <dgm:spPr/>
      <dgm:t>
        <a:bodyPr/>
        <a:lstStyle/>
        <a:p>
          <a:endParaRPr lang="en-US"/>
        </a:p>
      </dgm:t>
    </dgm:pt>
    <dgm:pt modelId="{0767C567-F6B5-D341-8DDD-48C7DE66D786}" type="sibTrans" cxnId="{92F9DB72-4165-B547-9D6B-88ED019AFCEC}">
      <dgm:prSet/>
      <dgm:spPr/>
      <dgm:t>
        <a:bodyPr/>
        <a:lstStyle/>
        <a:p>
          <a:endParaRPr lang="en-US"/>
        </a:p>
      </dgm:t>
    </dgm:pt>
    <dgm:pt modelId="{C6F0C652-FE2D-0D40-B1EC-A0D6B2FDDD27}">
      <dgm:prSet phldrT="[Text]"/>
      <dgm:spPr/>
      <dgm:t>
        <a:bodyPr/>
        <a:lstStyle/>
        <a:p>
          <a:r>
            <a:rPr lang="en-US" dirty="0"/>
            <a:t>Libraries</a:t>
          </a:r>
        </a:p>
      </dgm:t>
    </dgm:pt>
    <dgm:pt modelId="{F4A59224-C3ED-A743-892F-1E0A0BD5479E}" type="parTrans" cxnId="{DAA5DB80-49DC-1440-BE78-029B41F8E970}">
      <dgm:prSet/>
      <dgm:spPr/>
      <dgm:t>
        <a:bodyPr/>
        <a:lstStyle/>
        <a:p>
          <a:endParaRPr lang="en-US"/>
        </a:p>
      </dgm:t>
    </dgm:pt>
    <dgm:pt modelId="{2156A7A6-4078-6348-AD13-CCB213055C4D}" type="sibTrans" cxnId="{DAA5DB80-49DC-1440-BE78-029B41F8E970}">
      <dgm:prSet/>
      <dgm:spPr/>
      <dgm:t>
        <a:bodyPr/>
        <a:lstStyle/>
        <a:p>
          <a:endParaRPr lang="en-US"/>
        </a:p>
      </dgm:t>
    </dgm:pt>
    <dgm:pt modelId="{C32A8C8F-2DA8-D546-9B22-ED07042E30DA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OpenSSL</a:t>
          </a:r>
        </a:p>
      </dgm:t>
    </dgm:pt>
    <dgm:pt modelId="{74882F9E-B7C1-BD4E-B1A2-BC90D895F092}" type="parTrans" cxnId="{0FB7C149-69FA-EF49-975B-F0F662C6513F}">
      <dgm:prSet/>
      <dgm:spPr/>
      <dgm:t>
        <a:bodyPr/>
        <a:lstStyle/>
        <a:p>
          <a:endParaRPr lang="en-US"/>
        </a:p>
      </dgm:t>
    </dgm:pt>
    <dgm:pt modelId="{83A97275-E2F8-FA42-89B8-609F76587271}" type="sibTrans" cxnId="{0FB7C149-69FA-EF49-975B-F0F662C6513F}">
      <dgm:prSet/>
      <dgm:spPr/>
      <dgm:t>
        <a:bodyPr/>
        <a:lstStyle/>
        <a:p>
          <a:endParaRPr lang="en-US"/>
        </a:p>
      </dgm:t>
    </dgm:pt>
    <dgm:pt modelId="{1C941E6F-605F-DF4C-B0D1-5427DDE25047}">
      <dgm:prSet phldrT="[Text]"/>
      <dgm:spPr/>
      <dgm:t>
        <a:bodyPr/>
        <a:lstStyle/>
        <a:p>
          <a:r>
            <a:rPr lang="en-US" dirty="0"/>
            <a:t>HMAC</a:t>
          </a:r>
        </a:p>
      </dgm:t>
    </dgm:pt>
    <dgm:pt modelId="{1EB08F8A-F288-AA4D-A8D2-8AB52E12F965}" type="parTrans" cxnId="{BC15DD9C-960D-EE4D-8881-5827437B2EED}">
      <dgm:prSet/>
      <dgm:spPr/>
      <dgm:t>
        <a:bodyPr/>
        <a:lstStyle/>
        <a:p>
          <a:endParaRPr lang="en-US"/>
        </a:p>
      </dgm:t>
    </dgm:pt>
    <dgm:pt modelId="{3191FE98-675A-8441-A156-FA89D99B378C}" type="sibTrans" cxnId="{BC15DD9C-960D-EE4D-8881-5827437B2EED}">
      <dgm:prSet/>
      <dgm:spPr/>
      <dgm:t>
        <a:bodyPr/>
        <a:lstStyle/>
        <a:p>
          <a:endParaRPr lang="en-US"/>
        </a:p>
      </dgm:t>
    </dgm:pt>
    <dgm:pt modelId="{B55BB8E7-4426-4241-B015-BBEA6716F224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MD5</a:t>
          </a:r>
          <a:r>
            <a:rPr lang="en-US" dirty="0"/>
            <a:t>, </a:t>
          </a:r>
          <a:r>
            <a:rPr lang="en-US" dirty="0">
              <a:solidFill>
                <a:srgbClr val="FF0000"/>
              </a:solidFill>
            </a:rPr>
            <a:t>SHA1</a:t>
          </a:r>
          <a:r>
            <a:rPr lang="en-US" dirty="0"/>
            <a:t>, SHA-2</a:t>
          </a:r>
        </a:p>
      </dgm:t>
    </dgm:pt>
    <dgm:pt modelId="{0726C706-3496-AA4B-901C-597C680273E4}" type="parTrans" cxnId="{F669648F-FB78-E04E-A0E9-7BCCD9500DD6}">
      <dgm:prSet/>
      <dgm:spPr/>
      <dgm:t>
        <a:bodyPr/>
        <a:lstStyle/>
        <a:p>
          <a:endParaRPr lang="en-US"/>
        </a:p>
      </dgm:t>
    </dgm:pt>
    <dgm:pt modelId="{FCC70A7E-1D21-9549-93DE-E762B9CFE3DA}" type="sibTrans" cxnId="{F669648F-FB78-E04E-A0E9-7BCCD9500DD6}">
      <dgm:prSet/>
      <dgm:spPr/>
      <dgm:t>
        <a:bodyPr/>
        <a:lstStyle/>
        <a:p>
          <a:endParaRPr lang="en-US"/>
        </a:p>
      </dgm:t>
    </dgm:pt>
    <dgm:pt modelId="{CBD7356E-5C31-004F-9A97-5B9665641108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Encryption modes</a:t>
          </a:r>
          <a:r>
            <a:rPr lang="en-US" dirty="0"/>
            <a:t>, </a:t>
          </a:r>
          <a:r>
            <a:rPr lang="en-US" dirty="0">
              <a:solidFill>
                <a:srgbClr val="FF0000"/>
              </a:solidFill>
            </a:rPr>
            <a:t>IVs</a:t>
          </a:r>
        </a:p>
      </dgm:t>
    </dgm:pt>
    <dgm:pt modelId="{AA0C4CA8-03DC-AB45-93DA-81402051CB89}" type="parTrans" cxnId="{6D411BF8-6EF4-3749-8CF5-C8FB839C8D83}">
      <dgm:prSet/>
      <dgm:spPr/>
      <dgm:t>
        <a:bodyPr/>
        <a:lstStyle/>
        <a:p>
          <a:endParaRPr lang="en-US"/>
        </a:p>
      </dgm:t>
    </dgm:pt>
    <dgm:pt modelId="{3B448665-687A-564B-A204-3CA15AA9F6D9}" type="sibTrans" cxnId="{6D411BF8-6EF4-3749-8CF5-C8FB839C8D83}">
      <dgm:prSet/>
      <dgm:spPr/>
      <dgm:t>
        <a:bodyPr/>
        <a:lstStyle/>
        <a:p>
          <a:endParaRPr lang="en-US"/>
        </a:p>
      </dgm:t>
    </dgm:pt>
    <dgm:pt modelId="{69BFA057-6DDA-D04B-810F-CEF82F8BBB81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Padding</a:t>
          </a:r>
        </a:p>
      </dgm:t>
    </dgm:pt>
    <dgm:pt modelId="{B4F1198B-F8C0-A94E-AA1D-3D173F51E2AD}" type="parTrans" cxnId="{47BE27FB-B5F1-5C41-9829-334ABAD4A4FC}">
      <dgm:prSet/>
      <dgm:spPr/>
      <dgm:t>
        <a:bodyPr/>
        <a:lstStyle/>
        <a:p>
          <a:endParaRPr lang="en-US"/>
        </a:p>
      </dgm:t>
    </dgm:pt>
    <dgm:pt modelId="{48B99061-FC70-0943-AAF4-0FCED7E28748}" type="sibTrans" cxnId="{47BE27FB-B5F1-5C41-9829-334ABAD4A4FC}">
      <dgm:prSet/>
      <dgm:spPr/>
      <dgm:t>
        <a:bodyPr/>
        <a:lstStyle/>
        <a:p>
          <a:endParaRPr lang="en-US"/>
        </a:p>
      </dgm:t>
    </dgm:pt>
    <dgm:pt modelId="{93DC51DB-D01F-0049-9EAB-1BF4C366C6A0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Session resumption</a:t>
          </a:r>
        </a:p>
      </dgm:t>
    </dgm:pt>
    <dgm:pt modelId="{0A5CAFE6-6737-A344-BD4B-0E15C24C444D}" type="parTrans" cxnId="{9C663813-52B9-F643-9101-1B6A8CA882E5}">
      <dgm:prSet/>
      <dgm:spPr/>
      <dgm:t>
        <a:bodyPr/>
        <a:lstStyle/>
        <a:p>
          <a:endParaRPr lang="en-US"/>
        </a:p>
      </dgm:t>
    </dgm:pt>
    <dgm:pt modelId="{4125CE8D-112B-6A4D-AA59-EC3227B4D56A}" type="sibTrans" cxnId="{9C663813-52B9-F643-9101-1B6A8CA882E5}">
      <dgm:prSet/>
      <dgm:spPr/>
      <dgm:t>
        <a:bodyPr/>
        <a:lstStyle/>
        <a:p>
          <a:endParaRPr lang="en-US"/>
        </a:p>
      </dgm:t>
    </dgm:pt>
    <dgm:pt modelId="{F1037061-0314-944A-A3F5-23716F564C44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Alerts &amp; errors</a:t>
          </a:r>
        </a:p>
      </dgm:t>
    </dgm:pt>
    <dgm:pt modelId="{C0308DF5-DFB2-184E-A553-834A316575ED}" type="parTrans" cxnId="{6A24B1C9-87BF-3B44-B651-7622A6730492}">
      <dgm:prSet/>
      <dgm:spPr/>
      <dgm:t>
        <a:bodyPr/>
        <a:lstStyle/>
        <a:p>
          <a:endParaRPr lang="en-US"/>
        </a:p>
      </dgm:t>
    </dgm:pt>
    <dgm:pt modelId="{22E77460-C0A7-ED48-B04F-D6298E036CC6}" type="sibTrans" cxnId="{6A24B1C9-87BF-3B44-B651-7622A6730492}">
      <dgm:prSet/>
      <dgm:spPr/>
      <dgm:t>
        <a:bodyPr/>
        <a:lstStyle/>
        <a:p>
          <a:endParaRPr lang="en-US"/>
        </a:p>
      </dgm:t>
    </dgm:pt>
    <dgm:pt modelId="{BDF98C26-0DF5-964D-B95E-AC6567843251}">
      <dgm:prSet phldrT="[Text]"/>
      <dgm:spPr/>
      <dgm:t>
        <a:bodyPr/>
        <a:lstStyle/>
        <a:p>
          <a:r>
            <a:rPr lang="en-US" dirty="0"/>
            <a:t>Certification / revocation</a:t>
          </a:r>
        </a:p>
      </dgm:t>
    </dgm:pt>
    <dgm:pt modelId="{86F65D1A-7E92-054B-BDB5-BD663FD31F47}" type="parTrans" cxnId="{41301442-6F40-C440-928A-E970BA57CBA5}">
      <dgm:prSet/>
      <dgm:spPr/>
      <dgm:t>
        <a:bodyPr/>
        <a:lstStyle/>
        <a:p>
          <a:endParaRPr lang="en-US"/>
        </a:p>
      </dgm:t>
    </dgm:pt>
    <dgm:pt modelId="{B3AFF13C-38BF-E649-AD82-027C52E350D9}" type="sibTrans" cxnId="{41301442-6F40-C440-928A-E970BA57CBA5}">
      <dgm:prSet/>
      <dgm:spPr/>
      <dgm:t>
        <a:bodyPr/>
        <a:lstStyle/>
        <a:p>
          <a:endParaRPr lang="en-US"/>
        </a:p>
      </dgm:t>
    </dgm:pt>
    <dgm:pt modelId="{3BFC820C-F124-B14E-863C-C476B028E30C}">
      <dgm:prSet phldrT="[Text]"/>
      <dgm:spPr/>
      <dgm:t>
        <a:bodyPr/>
        <a:lstStyle/>
        <a:p>
          <a:r>
            <a:rPr lang="en-US" dirty="0"/>
            <a:t>Applications</a:t>
          </a:r>
        </a:p>
      </dgm:t>
    </dgm:pt>
    <dgm:pt modelId="{97146A2B-A846-E640-A35E-7BB3A6472056}" type="parTrans" cxnId="{B08F40A9-C4E8-C94C-BD49-ED79E3E371A3}">
      <dgm:prSet/>
      <dgm:spPr/>
      <dgm:t>
        <a:bodyPr/>
        <a:lstStyle/>
        <a:p>
          <a:endParaRPr lang="en-US"/>
        </a:p>
      </dgm:t>
    </dgm:pt>
    <dgm:pt modelId="{82CCF35C-4D0E-9149-A760-4A13181AC249}" type="sibTrans" cxnId="{B08F40A9-C4E8-C94C-BD49-ED79E3E371A3}">
      <dgm:prSet/>
      <dgm:spPr/>
      <dgm:t>
        <a:bodyPr/>
        <a:lstStyle/>
        <a:p>
          <a:endParaRPr lang="en-US"/>
        </a:p>
      </dgm:t>
    </dgm:pt>
    <dgm:pt modelId="{11A17568-437B-6549-89B7-031DA75AFA63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Web browsers: Chrome, Firefox, IE/Edge, Safari</a:t>
          </a:r>
        </a:p>
      </dgm:t>
    </dgm:pt>
    <dgm:pt modelId="{8045F229-757F-2A40-8BFE-ECD606F030F0}" type="parTrans" cxnId="{B60822FE-FBFE-4049-A0AA-23EE1341D440}">
      <dgm:prSet/>
      <dgm:spPr/>
      <dgm:t>
        <a:bodyPr/>
        <a:lstStyle/>
        <a:p>
          <a:endParaRPr lang="en-US"/>
        </a:p>
      </dgm:t>
    </dgm:pt>
    <dgm:pt modelId="{C56B2E86-96AA-4D45-BB2A-2390B0FCB640}" type="sibTrans" cxnId="{B60822FE-FBFE-4049-A0AA-23EE1341D440}">
      <dgm:prSet/>
      <dgm:spPr/>
      <dgm:t>
        <a:bodyPr/>
        <a:lstStyle/>
        <a:p>
          <a:endParaRPr lang="en-US"/>
        </a:p>
      </dgm:t>
    </dgm:pt>
    <dgm:pt modelId="{10493802-F88C-4B4A-A459-304FB7B9B18D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Web servers:  Apache, IIS, </a:t>
          </a:r>
          <a:r>
            <a:rPr lang="en-US" dirty="0" err="1">
              <a:solidFill>
                <a:srgbClr val="FF0000"/>
              </a:solidFill>
            </a:rPr>
            <a:t>nginx</a:t>
          </a:r>
          <a:r>
            <a:rPr lang="en-US" dirty="0">
              <a:solidFill>
                <a:srgbClr val="FF0000"/>
              </a:solidFill>
            </a:rPr>
            <a:t>, node, …</a:t>
          </a:r>
        </a:p>
      </dgm:t>
    </dgm:pt>
    <dgm:pt modelId="{467D9F51-D826-7449-AC96-770F02E70F23}" type="parTrans" cxnId="{C004BC21-8241-6B4F-9271-E920B5C791DB}">
      <dgm:prSet/>
      <dgm:spPr/>
      <dgm:t>
        <a:bodyPr/>
        <a:lstStyle/>
        <a:p>
          <a:endParaRPr lang="en-US"/>
        </a:p>
      </dgm:t>
    </dgm:pt>
    <dgm:pt modelId="{55013894-22E2-E54C-8033-3A7D224AEFB5}" type="sibTrans" cxnId="{C004BC21-8241-6B4F-9271-E920B5C791DB}">
      <dgm:prSet/>
      <dgm:spPr/>
      <dgm:t>
        <a:bodyPr/>
        <a:lstStyle/>
        <a:p>
          <a:endParaRPr lang="en-US"/>
        </a:p>
      </dgm:t>
    </dgm:pt>
    <dgm:pt modelId="{A4120A71-91DF-B84C-AD88-8BC8D893AD72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NSS</a:t>
          </a:r>
        </a:p>
      </dgm:t>
    </dgm:pt>
    <dgm:pt modelId="{1411AB5A-E9AE-AF4D-965D-FC676E1E3F5E}" type="parTrans" cxnId="{CBD48D54-CBBB-2F40-A3B9-E0A3C2D3E2EC}">
      <dgm:prSet/>
      <dgm:spPr/>
      <dgm:t>
        <a:bodyPr/>
        <a:lstStyle/>
        <a:p>
          <a:endParaRPr lang="en-US"/>
        </a:p>
      </dgm:t>
    </dgm:pt>
    <dgm:pt modelId="{542B1768-0ED7-0B49-B4BB-2CBE37A09EB6}" type="sibTrans" cxnId="{CBD48D54-CBBB-2F40-A3B9-E0A3C2D3E2EC}">
      <dgm:prSet/>
      <dgm:spPr/>
      <dgm:t>
        <a:bodyPr/>
        <a:lstStyle/>
        <a:p>
          <a:endParaRPr lang="en-US"/>
        </a:p>
      </dgm:t>
    </dgm:pt>
    <dgm:pt modelId="{FA374FF8-75E6-B34C-B5A1-95DD96F07775}">
      <dgm:prSet phldrT="[Text]"/>
      <dgm:spPr/>
      <dgm:t>
        <a:bodyPr/>
        <a:lstStyle/>
        <a:p>
          <a:r>
            <a:rPr lang="en-US" dirty="0" err="1">
              <a:solidFill>
                <a:srgbClr val="FF0000"/>
              </a:solidFill>
            </a:rPr>
            <a:t>SChannel</a:t>
          </a:r>
          <a:endParaRPr lang="en-US" dirty="0">
            <a:solidFill>
              <a:srgbClr val="FF0000"/>
            </a:solidFill>
          </a:endParaRPr>
        </a:p>
      </dgm:t>
    </dgm:pt>
    <dgm:pt modelId="{4984B8EB-6477-C041-B46D-E022DF2E6A50}" type="parTrans" cxnId="{5AEA48A3-99DD-BF4D-AFDE-5DC94FCD6F44}">
      <dgm:prSet/>
      <dgm:spPr/>
      <dgm:t>
        <a:bodyPr/>
        <a:lstStyle/>
        <a:p>
          <a:endParaRPr lang="en-US"/>
        </a:p>
      </dgm:t>
    </dgm:pt>
    <dgm:pt modelId="{C9C9D1A2-2D4D-C640-A178-AB8715FB8C2D}" type="sibTrans" cxnId="{5AEA48A3-99DD-BF4D-AFDE-5DC94FCD6F44}">
      <dgm:prSet/>
      <dgm:spPr/>
      <dgm:t>
        <a:bodyPr/>
        <a:lstStyle/>
        <a:p>
          <a:endParaRPr lang="en-US"/>
        </a:p>
      </dgm:t>
    </dgm:pt>
    <dgm:pt modelId="{8C3EB8F3-D95A-4449-B016-BF72ABA7C552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Application SDKs</a:t>
          </a:r>
        </a:p>
      </dgm:t>
    </dgm:pt>
    <dgm:pt modelId="{7F536651-B044-1E43-98D8-BB3F9AB2E8C1}" type="parTrans" cxnId="{5C067B67-30D1-6740-A86D-EBF779D5E644}">
      <dgm:prSet/>
      <dgm:spPr/>
      <dgm:t>
        <a:bodyPr/>
        <a:lstStyle/>
        <a:p>
          <a:endParaRPr lang="en-US"/>
        </a:p>
      </dgm:t>
    </dgm:pt>
    <dgm:pt modelId="{50C48836-B6BD-2D44-9F0B-539E749F4F07}" type="sibTrans" cxnId="{5C067B67-30D1-6740-A86D-EBF779D5E644}">
      <dgm:prSet/>
      <dgm:spPr/>
      <dgm:t>
        <a:bodyPr/>
        <a:lstStyle/>
        <a:p>
          <a:endParaRPr lang="en-US"/>
        </a:p>
      </dgm:t>
    </dgm:pt>
    <dgm:pt modelId="{3E2DCF8B-A513-9D43-A784-1A76FD604714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Java JSSE</a:t>
          </a:r>
        </a:p>
      </dgm:t>
    </dgm:pt>
    <dgm:pt modelId="{16F1274D-93EE-3246-B174-21A3FD944D00}" type="parTrans" cxnId="{9F19BA08-1D6A-A242-8696-2D3661DFBF00}">
      <dgm:prSet/>
      <dgm:spPr/>
      <dgm:t>
        <a:bodyPr/>
        <a:lstStyle/>
        <a:p>
          <a:endParaRPr lang="en-US"/>
        </a:p>
      </dgm:t>
    </dgm:pt>
    <dgm:pt modelId="{E243CE22-7E97-D34E-833D-C17DC47DDFD3}" type="sibTrans" cxnId="{9F19BA08-1D6A-A242-8696-2D3661DFBF00}">
      <dgm:prSet/>
      <dgm:spPr/>
      <dgm:t>
        <a:bodyPr/>
        <a:lstStyle/>
        <a:p>
          <a:endParaRPr lang="en-US"/>
        </a:p>
      </dgm:t>
    </dgm:pt>
    <dgm:pt modelId="{78874C49-83DC-BF4D-BD30-58E39DF7598C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Negotiation</a:t>
          </a:r>
        </a:p>
      </dgm:t>
    </dgm:pt>
    <dgm:pt modelId="{CA1D5E2D-7AFA-2847-A4BA-5B2DF0B728DA}" type="parTrans" cxnId="{21696ACE-9068-DF4D-BCFF-B4C42E9DE393}">
      <dgm:prSet/>
      <dgm:spPr/>
      <dgm:t>
        <a:bodyPr/>
        <a:lstStyle/>
        <a:p>
          <a:endParaRPr lang="en-US"/>
        </a:p>
      </dgm:t>
    </dgm:pt>
    <dgm:pt modelId="{72A08643-6961-7848-94DB-9AFA1327B6DB}" type="sibTrans" cxnId="{21696ACE-9068-DF4D-BCFF-B4C42E9DE393}">
      <dgm:prSet/>
      <dgm:spPr/>
      <dgm:t>
        <a:bodyPr/>
        <a:lstStyle/>
        <a:p>
          <a:endParaRPr lang="en-US"/>
        </a:p>
      </dgm:t>
    </dgm:pt>
    <dgm:pt modelId="{636F5FAE-B306-A540-9C2B-DC78992ADC45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Certificates</a:t>
          </a:r>
        </a:p>
      </dgm:t>
    </dgm:pt>
    <dgm:pt modelId="{0C13CBED-D835-894C-A9E3-CABF96E60523}" type="parTrans" cxnId="{BE79832C-3A8F-984D-B4CE-51C2AEE14E9D}">
      <dgm:prSet/>
      <dgm:spPr/>
      <dgm:t>
        <a:bodyPr/>
        <a:lstStyle/>
        <a:p>
          <a:endParaRPr lang="en-US"/>
        </a:p>
      </dgm:t>
    </dgm:pt>
    <dgm:pt modelId="{AD90EDCF-523A-5840-9F44-3859E10B33EF}" type="sibTrans" cxnId="{BE79832C-3A8F-984D-B4CE-51C2AEE14E9D}">
      <dgm:prSet/>
      <dgm:spPr/>
      <dgm:t>
        <a:bodyPr/>
        <a:lstStyle/>
        <a:p>
          <a:endParaRPr lang="en-US"/>
        </a:p>
      </dgm:t>
    </dgm:pt>
    <dgm:pt modelId="{D8C06BEB-5D52-8A46-AAE4-B2BCC9A18878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Key reuse</a:t>
          </a:r>
        </a:p>
      </dgm:t>
    </dgm:pt>
    <dgm:pt modelId="{47593EFB-628D-E74D-8198-B7C309E0E658}" type="parTrans" cxnId="{C923101A-9485-7643-BFBA-ED6FC6633831}">
      <dgm:prSet/>
      <dgm:spPr/>
      <dgm:t>
        <a:bodyPr/>
        <a:lstStyle/>
        <a:p>
          <a:endParaRPr lang="en-US"/>
        </a:p>
      </dgm:t>
    </dgm:pt>
    <dgm:pt modelId="{8BC0E793-5ABB-3F40-8E68-C23B48BFBEBD}" type="sibTrans" cxnId="{C923101A-9485-7643-BFBA-ED6FC6633831}">
      <dgm:prSet/>
      <dgm:spPr/>
      <dgm:t>
        <a:bodyPr/>
        <a:lstStyle/>
        <a:p>
          <a:endParaRPr lang="en-US"/>
        </a:p>
      </dgm:t>
    </dgm:pt>
    <dgm:pt modelId="{F2AA35FD-ED9B-B149-B3B7-2A84A515D338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Compression</a:t>
          </a:r>
        </a:p>
      </dgm:t>
    </dgm:pt>
    <dgm:pt modelId="{D77DB7E1-B9BD-6C45-8281-EC20ECA4E762}" type="parTrans" cxnId="{A75DD611-FDCF-8348-9F0F-BB5685CAC4FB}">
      <dgm:prSet/>
      <dgm:spPr/>
      <dgm:t>
        <a:bodyPr/>
        <a:lstStyle/>
        <a:p>
          <a:endParaRPr lang="en-US"/>
        </a:p>
      </dgm:t>
    </dgm:pt>
    <dgm:pt modelId="{4537ECAA-F524-734A-8116-ECA9E5A39CC6}" type="sibTrans" cxnId="{A75DD611-FDCF-8348-9F0F-BB5685CAC4FB}">
      <dgm:prSet/>
      <dgm:spPr/>
      <dgm:t>
        <a:bodyPr/>
        <a:lstStyle/>
        <a:p>
          <a:endParaRPr lang="en-US"/>
        </a:p>
      </dgm:t>
    </dgm:pt>
    <dgm:pt modelId="{96DC8836-05E6-2E43-B3E5-AB68026880A3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LibreSSL, </a:t>
          </a:r>
          <a:r>
            <a:rPr lang="en-US" dirty="0" err="1">
              <a:solidFill>
                <a:srgbClr val="FF0000"/>
              </a:solidFill>
            </a:rPr>
            <a:t>BoringSSL</a:t>
          </a:r>
          <a:endParaRPr lang="en-US" dirty="0">
            <a:solidFill>
              <a:srgbClr val="FF0000"/>
            </a:solidFill>
          </a:endParaRPr>
        </a:p>
      </dgm:t>
    </dgm:pt>
    <dgm:pt modelId="{E3A7876E-4A17-EE43-9789-1DA0AFD8B0BE}" type="parTrans" cxnId="{A408743B-7466-604B-AC86-346489A00C0B}">
      <dgm:prSet/>
      <dgm:spPr/>
      <dgm:t>
        <a:bodyPr/>
        <a:lstStyle/>
        <a:p>
          <a:endParaRPr lang="en-US"/>
        </a:p>
      </dgm:t>
    </dgm:pt>
    <dgm:pt modelId="{B656F812-3966-5042-BE9E-D549FC9EEB9E}" type="sibTrans" cxnId="{A408743B-7466-604B-AC86-346489A00C0B}">
      <dgm:prSet/>
      <dgm:spPr/>
      <dgm:t>
        <a:bodyPr/>
        <a:lstStyle/>
        <a:p>
          <a:endParaRPr lang="en-US"/>
        </a:p>
      </dgm:t>
    </dgm:pt>
    <dgm:pt modelId="{58F49F66-AE7C-F347-98C9-DA708D18ED67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Export grade</a:t>
          </a:r>
        </a:p>
      </dgm:t>
    </dgm:pt>
    <dgm:pt modelId="{051F8293-E0D5-9047-B91C-BECD98C00ABC}" type="parTrans" cxnId="{6756908B-0C56-8D4E-8AD3-C9A4F617B63B}">
      <dgm:prSet/>
      <dgm:spPr/>
      <dgm:t>
        <a:bodyPr/>
        <a:lstStyle/>
        <a:p>
          <a:endParaRPr lang="en-US"/>
        </a:p>
      </dgm:t>
    </dgm:pt>
    <dgm:pt modelId="{507209D0-36FD-4B4F-95F7-84D0DB567001}" type="sibTrans" cxnId="{6756908B-0C56-8D4E-8AD3-C9A4F617B63B}">
      <dgm:prSet/>
      <dgm:spPr/>
      <dgm:t>
        <a:bodyPr/>
        <a:lstStyle/>
        <a:p>
          <a:endParaRPr lang="en-US"/>
        </a:p>
      </dgm:t>
    </dgm:pt>
    <dgm:pt modelId="{97C46476-861D-C84E-AA1F-EF917B2008F8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State machine</a:t>
          </a:r>
        </a:p>
      </dgm:t>
    </dgm:pt>
    <dgm:pt modelId="{528445CD-2B41-324B-BB81-E0A65FCAB603}" type="parTrans" cxnId="{A458AD71-CF67-A24B-A8C8-B23AD100E372}">
      <dgm:prSet/>
      <dgm:spPr/>
      <dgm:t>
        <a:bodyPr/>
        <a:lstStyle/>
        <a:p>
          <a:endParaRPr lang="en-US"/>
        </a:p>
      </dgm:t>
    </dgm:pt>
    <dgm:pt modelId="{A7B9213E-6D83-9641-B6E0-0E925053940D}" type="sibTrans" cxnId="{A458AD71-CF67-A24B-A8C8-B23AD100E372}">
      <dgm:prSet/>
      <dgm:spPr/>
      <dgm:t>
        <a:bodyPr/>
        <a:lstStyle/>
        <a:p>
          <a:endParaRPr lang="en-US"/>
        </a:p>
      </dgm:t>
    </dgm:pt>
    <dgm:pt modelId="{D9AC228E-6129-C042-A10A-72C1A75C0598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Protocols</a:t>
          </a:r>
        </a:p>
      </dgm:t>
    </dgm:pt>
    <dgm:pt modelId="{1BEA76E1-B22B-514C-B736-0BE5D58122FC}" type="parTrans" cxnId="{F6C2F68C-7C1B-4548-877D-07B102532A3D}">
      <dgm:prSet/>
      <dgm:spPr/>
      <dgm:t>
        <a:bodyPr/>
        <a:lstStyle/>
        <a:p>
          <a:endParaRPr lang="en-US"/>
        </a:p>
      </dgm:t>
    </dgm:pt>
    <dgm:pt modelId="{2A9DBF0B-3C50-0247-84E2-126ABF177E77}" type="sibTrans" cxnId="{F6C2F68C-7C1B-4548-877D-07B102532A3D}">
      <dgm:prSet/>
      <dgm:spPr/>
      <dgm:t>
        <a:bodyPr/>
        <a:lstStyle/>
        <a:p>
          <a:endParaRPr lang="en-US"/>
        </a:p>
      </dgm:t>
    </dgm:pt>
    <dgm:pt modelId="{D7D204FE-E54F-FC48-87C1-96232375255F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HTTP, IMAP, ..</a:t>
          </a:r>
        </a:p>
      </dgm:t>
    </dgm:pt>
    <dgm:pt modelId="{739888D4-6DF5-7941-8CA0-AD18D23588C4}" type="parTrans" cxnId="{FB29754D-68E0-9F4D-9F03-406244FEAB2A}">
      <dgm:prSet/>
      <dgm:spPr/>
      <dgm:t>
        <a:bodyPr/>
        <a:lstStyle/>
        <a:p>
          <a:endParaRPr lang="en-US"/>
        </a:p>
      </dgm:t>
    </dgm:pt>
    <dgm:pt modelId="{40CA366A-0134-BA41-BEAA-023A33A71113}" type="sibTrans" cxnId="{FB29754D-68E0-9F4D-9F03-406244FEAB2A}">
      <dgm:prSet/>
      <dgm:spPr/>
      <dgm:t>
        <a:bodyPr/>
        <a:lstStyle/>
        <a:p>
          <a:endParaRPr lang="en-US"/>
        </a:p>
      </dgm:t>
    </dgm:pt>
    <dgm:pt modelId="{109D0753-8AB5-2745-9105-A8EE8C02328A}">
      <dgm:prSet phldrT="[Text]"/>
      <dgm:spPr/>
      <dgm:t>
        <a:bodyPr/>
        <a:lstStyle/>
        <a:p>
          <a:r>
            <a:rPr lang="en-US" dirty="0" err="1">
              <a:solidFill>
                <a:srgbClr val="FF0000"/>
              </a:solidFill>
            </a:rPr>
            <a:t>GnuTLS</a:t>
          </a:r>
          <a:endParaRPr lang="en-US" dirty="0">
            <a:solidFill>
              <a:srgbClr val="FF0000"/>
            </a:solidFill>
          </a:endParaRPr>
        </a:p>
      </dgm:t>
    </dgm:pt>
    <dgm:pt modelId="{848E7514-CF10-9841-8D9D-1905DCD4C19C}" type="parTrans" cxnId="{90EFE8C6-5F5E-B641-A359-F83551C25EFB}">
      <dgm:prSet/>
      <dgm:spPr/>
      <dgm:t>
        <a:bodyPr/>
        <a:lstStyle/>
        <a:p>
          <a:endParaRPr lang="en-US"/>
        </a:p>
      </dgm:t>
    </dgm:pt>
    <dgm:pt modelId="{0F04F97C-6F27-7240-995C-AF63EB1A0ADE}" type="sibTrans" cxnId="{90EFE8C6-5F5E-B641-A359-F83551C25EFB}">
      <dgm:prSet/>
      <dgm:spPr/>
      <dgm:t>
        <a:bodyPr/>
        <a:lstStyle/>
        <a:p>
          <a:endParaRPr lang="en-US"/>
        </a:p>
      </dgm:t>
    </dgm:pt>
    <dgm:pt modelId="{87189415-1ABA-D74D-BECF-63275949449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Everest / </a:t>
          </a:r>
          <a:r>
            <a:rPr lang="en-US" dirty="0" err="1">
              <a:solidFill>
                <a:schemeClr val="tx1"/>
              </a:solidFill>
            </a:rPr>
            <a:t>miTLS</a:t>
          </a:r>
          <a:endParaRPr lang="en-US" dirty="0">
            <a:solidFill>
              <a:schemeClr val="tx1"/>
            </a:solidFill>
          </a:endParaRPr>
        </a:p>
      </dgm:t>
    </dgm:pt>
    <dgm:pt modelId="{6B4BD1F7-5D19-5E45-8551-42422EF94605}" type="parTrans" cxnId="{0BEC6E2F-A695-8548-AB37-A870CFC0B24D}">
      <dgm:prSet/>
      <dgm:spPr/>
      <dgm:t>
        <a:bodyPr/>
        <a:lstStyle/>
        <a:p>
          <a:endParaRPr lang="en-US"/>
        </a:p>
      </dgm:t>
    </dgm:pt>
    <dgm:pt modelId="{4590E8FF-A362-5A46-82F0-D7ECA3982572}" type="sibTrans" cxnId="{0BEC6E2F-A695-8548-AB37-A870CFC0B24D}">
      <dgm:prSet/>
      <dgm:spPr/>
      <dgm:t>
        <a:bodyPr/>
        <a:lstStyle/>
        <a:p>
          <a:endParaRPr lang="en-US"/>
        </a:p>
      </dgm:t>
    </dgm:pt>
    <dgm:pt modelId="{ED793EBC-37B7-814B-A270-B270B4624EB1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s2n</a:t>
          </a:r>
        </a:p>
      </dgm:t>
    </dgm:pt>
    <dgm:pt modelId="{79544698-7669-E04B-BFD3-1DE936A79248}" type="parTrans" cxnId="{A7924DEB-933D-5342-8638-CB9A54678DAC}">
      <dgm:prSet/>
      <dgm:spPr/>
      <dgm:t>
        <a:bodyPr/>
        <a:lstStyle/>
        <a:p>
          <a:endParaRPr lang="en-US"/>
        </a:p>
      </dgm:t>
    </dgm:pt>
    <dgm:pt modelId="{69DF2F59-05EF-9348-917F-53C73B93AEEB}" type="sibTrans" cxnId="{A7924DEB-933D-5342-8638-CB9A54678DAC}">
      <dgm:prSet/>
      <dgm:spPr/>
      <dgm:t>
        <a:bodyPr/>
        <a:lstStyle/>
        <a:p>
          <a:endParaRPr lang="en-US"/>
        </a:p>
      </dgm:t>
    </dgm:pt>
    <dgm:pt modelId="{2B696686-6A2A-CE4B-B927-A92CD27A7E7D}" type="pres">
      <dgm:prSet presAssocID="{57583AFF-F54D-DA4A-8A1D-273BBA2FE975}" presName="Name0" presStyleCnt="0">
        <dgm:presLayoutVars>
          <dgm:dir/>
          <dgm:animLvl val="lvl"/>
          <dgm:resizeHandles val="exact"/>
        </dgm:presLayoutVars>
      </dgm:prSet>
      <dgm:spPr/>
    </dgm:pt>
    <dgm:pt modelId="{F11B6EA0-D3C7-6542-B2F2-4E2A72CB9089}" type="pres">
      <dgm:prSet presAssocID="{7EBE765B-DB64-2B49-B1EF-77885866CC6B}" presName="composite" presStyleCnt="0"/>
      <dgm:spPr/>
    </dgm:pt>
    <dgm:pt modelId="{F1563A7F-1A05-5644-AD5E-0A267CCEF49A}" type="pres">
      <dgm:prSet presAssocID="{7EBE765B-DB64-2B49-B1EF-77885866CC6B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262EFD9-4F42-704D-BCA0-AB74EC10E924}" type="pres">
      <dgm:prSet presAssocID="{7EBE765B-DB64-2B49-B1EF-77885866CC6B}" presName="desTx" presStyleLbl="revTx" presStyleIdx="0" presStyleCnt="5">
        <dgm:presLayoutVars>
          <dgm:bulletEnabled val="1"/>
        </dgm:presLayoutVars>
      </dgm:prSet>
      <dgm:spPr/>
    </dgm:pt>
    <dgm:pt modelId="{D7A547F2-9F19-204A-90E9-079DDB384631}" type="pres">
      <dgm:prSet presAssocID="{9E9888B1-A42F-0D4D-BE91-0876CB1773B5}" presName="space" presStyleCnt="0"/>
      <dgm:spPr/>
    </dgm:pt>
    <dgm:pt modelId="{92D8CB0F-61AC-E143-A274-F6D3DEA9C6B7}" type="pres">
      <dgm:prSet presAssocID="{2901B444-D8A1-5C4A-BB59-CF7BDA13984F}" presName="composite" presStyleCnt="0"/>
      <dgm:spPr/>
    </dgm:pt>
    <dgm:pt modelId="{1211EF70-7BA6-9840-BD63-575E1B1422A7}" type="pres">
      <dgm:prSet presAssocID="{2901B444-D8A1-5C4A-BB59-CF7BDA13984F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0E90180-3ECC-F048-AD67-6A243B2D9635}" type="pres">
      <dgm:prSet presAssocID="{2901B444-D8A1-5C4A-BB59-CF7BDA13984F}" presName="desTx" presStyleLbl="revTx" presStyleIdx="1" presStyleCnt="5">
        <dgm:presLayoutVars>
          <dgm:bulletEnabled val="1"/>
        </dgm:presLayoutVars>
      </dgm:prSet>
      <dgm:spPr/>
    </dgm:pt>
    <dgm:pt modelId="{98ECB997-6D3B-A74D-BD3A-2D8B683AAB20}" type="pres">
      <dgm:prSet presAssocID="{03883821-5D45-F547-922B-131ECE971662}" presName="space" presStyleCnt="0"/>
      <dgm:spPr/>
    </dgm:pt>
    <dgm:pt modelId="{13490DCB-4F48-2141-9F22-51A3D8F5F31C}" type="pres">
      <dgm:prSet presAssocID="{BF564EFA-6320-C64D-8D02-8116F67DDE0C}" presName="composite" presStyleCnt="0"/>
      <dgm:spPr/>
    </dgm:pt>
    <dgm:pt modelId="{C7BC28F2-0B23-D842-8183-326ACE4F1088}" type="pres">
      <dgm:prSet presAssocID="{BF564EFA-6320-C64D-8D02-8116F67DDE0C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062B7F1-2037-674C-94C3-C7BDD4FC04B7}" type="pres">
      <dgm:prSet presAssocID="{BF564EFA-6320-C64D-8D02-8116F67DDE0C}" presName="desTx" presStyleLbl="revTx" presStyleIdx="2" presStyleCnt="5">
        <dgm:presLayoutVars>
          <dgm:bulletEnabled val="1"/>
        </dgm:presLayoutVars>
      </dgm:prSet>
      <dgm:spPr/>
    </dgm:pt>
    <dgm:pt modelId="{B5BA6D84-50F5-8441-BC24-29045081E3D5}" type="pres">
      <dgm:prSet presAssocID="{41E8896D-57FD-734A-9DC6-4579CC697B76}" presName="space" presStyleCnt="0"/>
      <dgm:spPr/>
    </dgm:pt>
    <dgm:pt modelId="{FFD0E419-C80F-E347-ACDC-850CC2CD2309}" type="pres">
      <dgm:prSet presAssocID="{C6F0C652-FE2D-0D40-B1EC-A0D6B2FDDD27}" presName="composite" presStyleCnt="0"/>
      <dgm:spPr/>
    </dgm:pt>
    <dgm:pt modelId="{6FAFF02F-2200-2849-9D09-A691B199C87B}" type="pres">
      <dgm:prSet presAssocID="{C6F0C652-FE2D-0D40-B1EC-A0D6B2FDDD27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2DC652B0-0DCB-074A-AFB4-4A191B04C7FE}" type="pres">
      <dgm:prSet presAssocID="{C6F0C652-FE2D-0D40-B1EC-A0D6B2FDDD27}" presName="desTx" presStyleLbl="revTx" presStyleIdx="3" presStyleCnt="5">
        <dgm:presLayoutVars>
          <dgm:bulletEnabled val="1"/>
        </dgm:presLayoutVars>
      </dgm:prSet>
      <dgm:spPr/>
    </dgm:pt>
    <dgm:pt modelId="{250BF714-6C04-8741-A087-DD019E127E64}" type="pres">
      <dgm:prSet presAssocID="{2156A7A6-4078-6348-AD13-CCB213055C4D}" presName="space" presStyleCnt="0"/>
      <dgm:spPr/>
    </dgm:pt>
    <dgm:pt modelId="{367BD860-4052-974B-8B52-6B2C320EA518}" type="pres">
      <dgm:prSet presAssocID="{3BFC820C-F124-B14E-863C-C476B028E30C}" presName="composite" presStyleCnt="0"/>
      <dgm:spPr/>
    </dgm:pt>
    <dgm:pt modelId="{A0FE432A-8614-B64D-AFD9-A649C80177D7}" type="pres">
      <dgm:prSet presAssocID="{3BFC820C-F124-B14E-863C-C476B028E30C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103CE8BA-A499-C44C-A439-9E03B3D89E5B}" type="pres">
      <dgm:prSet presAssocID="{3BFC820C-F124-B14E-863C-C476B028E30C}" presName="desTx" presStyleLbl="revTx" presStyleIdx="4" presStyleCnt="5">
        <dgm:presLayoutVars>
          <dgm:bulletEnabled val="1"/>
        </dgm:presLayoutVars>
      </dgm:prSet>
      <dgm:spPr/>
    </dgm:pt>
  </dgm:ptLst>
  <dgm:cxnLst>
    <dgm:cxn modelId="{0F942C04-82F0-C34D-B435-F746D75824B9}" type="presOf" srcId="{109D0753-8AB5-2745-9105-A8EE8C02328A}" destId="{2DC652B0-0DCB-074A-AFB4-4A191B04C7FE}" srcOrd="0" destOrd="3" presId="urn:microsoft.com/office/officeart/2005/8/layout/chevron1"/>
    <dgm:cxn modelId="{42282D06-7813-A24F-99FC-5CFA46B6AFAC}" srcId="{57583AFF-F54D-DA4A-8A1D-273BBA2FE975}" destId="{BF564EFA-6320-C64D-8D02-8116F67DDE0C}" srcOrd="2" destOrd="0" parTransId="{597A8F44-323B-C044-BB41-8464B28C4373}" sibTransId="{41E8896D-57FD-734A-9DC6-4579CC697B76}"/>
    <dgm:cxn modelId="{00846C08-7AA6-F04E-AFD2-1F6654B9DC58}" type="presOf" srcId="{96DC8836-05E6-2E43-B3E5-AB68026880A3}" destId="{2DC652B0-0DCB-074A-AFB4-4A191B04C7FE}" srcOrd="0" destOrd="1" presId="urn:microsoft.com/office/officeart/2005/8/layout/chevron1"/>
    <dgm:cxn modelId="{9F19BA08-1D6A-A242-8696-2D3661DFBF00}" srcId="{C6F0C652-FE2D-0D40-B1EC-A0D6B2FDDD27}" destId="{3E2DCF8B-A513-9D43-A784-1A76FD604714}" srcOrd="5" destOrd="0" parTransId="{16F1274D-93EE-3246-B174-21A3FD944D00}" sibTransId="{E243CE22-7E97-D34E-833D-C17DC47DDFD3}"/>
    <dgm:cxn modelId="{B620670F-5075-C341-A81F-9D0666C77995}" srcId="{7EBE765B-DB64-2B49-B1EF-77885866CC6B}" destId="{F0D719A0-2296-8846-8538-CB36DCE907B3}" srcOrd="1" destOrd="0" parTransId="{69A1AA8D-5E40-A34C-B30A-B24623737F2E}" sibTransId="{58DC1CA7-CB16-A644-BA4E-98C1D9B4070B}"/>
    <dgm:cxn modelId="{A75DD611-FDCF-8348-9F0F-BB5685CAC4FB}" srcId="{BF564EFA-6320-C64D-8D02-8116F67DDE0C}" destId="{F2AA35FD-ED9B-B149-B3B7-2A84A515D338}" srcOrd="6" destOrd="0" parTransId="{D77DB7E1-B9BD-6C45-8281-EC20ECA4E762}" sibTransId="{4537ECAA-F524-734A-8116-ECA9E5A39CC6}"/>
    <dgm:cxn modelId="{9C663813-52B9-F643-9101-1B6A8CA882E5}" srcId="{BF564EFA-6320-C64D-8D02-8116F67DDE0C}" destId="{93DC51DB-D01F-0049-9EAB-1BF4C366C6A0}" srcOrd="4" destOrd="0" parTransId="{0A5CAFE6-6737-A344-BD4B-0E15C24C444D}" sibTransId="{4125CE8D-112B-6A4D-AA59-EC3227B4D56A}"/>
    <dgm:cxn modelId="{2E0ABA17-0AEC-FC4E-8280-31020A2D9F58}" type="presOf" srcId="{F2AA35FD-ED9B-B149-B3B7-2A84A515D338}" destId="{C062B7F1-2037-674C-94C3-C7BDD4FC04B7}" srcOrd="0" destOrd="6" presId="urn:microsoft.com/office/officeart/2005/8/layout/chevron1"/>
    <dgm:cxn modelId="{C923101A-9485-7643-BFBA-ED6FC6633831}" srcId="{BF564EFA-6320-C64D-8D02-8116F67DDE0C}" destId="{D8C06BEB-5D52-8A46-AAE4-B2BCC9A18878}" srcOrd="5" destOrd="0" parTransId="{47593EFB-628D-E74D-8198-B7C309E0E658}" sibTransId="{8BC0E793-5ABB-3F40-8E68-C23B48BFBEBD}"/>
    <dgm:cxn modelId="{C004BC21-8241-6B4F-9271-E920B5C791DB}" srcId="{3BFC820C-F124-B14E-863C-C476B028E30C}" destId="{10493802-F88C-4B4A-A459-304FB7B9B18D}" srcOrd="1" destOrd="0" parTransId="{467D9F51-D826-7449-AC96-770F02E70F23}" sibTransId="{55013894-22E2-E54C-8033-3A7D224AEFB5}"/>
    <dgm:cxn modelId="{E9623025-D585-F046-BC1A-88455050B736}" type="presOf" srcId="{508E9080-EFF2-5649-B120-38039D115115}" destId="{30E90180-3ECC-F048-AD67-6A243B2D9635}" srcOrd="0" destOrd="1" presId="urn:microsoft.com/office/officeart/2005/8/layout/chevron1"/>
    <dgm:cxn modelId="{BE79832C-3A8F-984D-B4CE-51C2AEE14E9D}" srcId="{3BFC820C-F124-B14E-863C-C476B028E30C}" destId="{636F5FAE-B306-A540-9C2B-DC78992ADC45}" srcOrd="3" destOrd="0" parTransId="{0C13CBED-D835-894C-A9E3-CABF96E60523}" sibTransId="{AD90EDCF-523A-5840-9F44-3859E10B33EF}"/>
    <dgm:cxn modelId="{2DD3062D-B872-874A-8B42-A09C730FC009}" type="presOf" srcId="{1C941E6F-605F-DF4C-B0D1-5427DDE25047}" destId="{D262EFD9-4F42-704D-BCA0-AB74EC10E924}" srcOrd="0" destOrd="2" presId="urn:microsoft.com/office/officeart/2005/8/layout/chevron1"/>
    <dgm:cxn modelId="{CD2E3F2F-7FD9-844B-B418-A9A6656FA13B}" type="presOf" srcId="{CF17B1EF-9794-1743-A56F-B4CD60A25F98}" destId="{D262EFD9-4F42-704D-BCA0-AB74EC10E924}" srcOrd="0" destOrd="0" presId="urn:microsoft.com/office/officeart/2005/8/layout/chevron1"/>
    <dgm:cxn modelId="{0BEC6E2F-A695-8548-AB37-A870CFC0B24D}" srcId="{C6F0C652-FE2D-0D40-B1EC-A0D6B2FDDD27}" destId="{87189415-1ABA-D74D-BECF-63275949449F}" srcOrd="6" destOrd="0" parTransId="{6B4BD1F7-5D19-5E45-8551-42422EF94605}" sibTransId="{4590E8FF-A362-5A46-82F0-D7ECA3982572}"/>
    <dgm:cxn modelId="{42ED9D2F-3F78-4E4F-9849-67532A923B9A}" type="presOf" srcId="{93DC51DB-D01F-0049-9EAB-1BF4C366C6A0}" destId="{C062B7F1-2037-674C-94C3-C7BDD4FC04B7}" srcOrd="0" destOrd="4" presId="urn:microsoft.com/office/officeart/2005/8/layout/chevron1"/>
    <dgm:cxn modelId="{FA411D30-4193-D34B-A58E-4D2040E7E77A}" type="presOf" srcId="{38F05972-6914-EA43-8558-FDC76C37C2DD}" destId="{C062B7F1-2037-674C-94C3-C7BDD4FC04B7}" srcOrd="0" destOrd="3" presId="urn:microsoft.com/office/officeart/2005/8/layout/chevron1"/>
    <dgm:cxn modelId="{51209C37-1B2C-244D-B555-9F135700B009}" type="presOf" srcId="{69BFA057-6DDA-D04B-810F-CEF82F8BBB81}" destId="{30E90180-3ECC-F048-AD67-6A243B2D9635}" srcOrd="0" destOrd="3" presId="urn:microsoft.com/office/officeart/2005/8/layout/chevron1"/>
    <dgm:cxn modelId="{150A9D39-3D23-F445-8F1E-E3515AADB058}" type="presOf" srcId="{F22E7409-76ED-B841-BBA0-CF74F8531EE6}" destId="{30E90180-3ECC-F048-AD67-6A243B2D9635}" srcOrd="0" destOrd="0" presId="urn:microsoft.com/office/officeart/2005/8/layout/chevron1"/>
    <dgm:cxn modelId="{A408743B-7466-604B-AC86-346489A00C0B}" srcId="{C6F0C652-FE2D-0D40-B1EC-A0D6B2FDDD27}" destId="{96DC8836-05E6-2E43-B3E5-AB68026880A3}" srcOrd="1" destOrd="0" parTransId="{E3A7876E-4A17-EE43-9789-1DA0AFD8B0BE}" sibTransId="{B656F812-3966-5042-BE9E-D549FC9EEB9E}"/>
    <dgm:cxn modelId="{41301442-6F40-C440-928A-E970BA57CBA5}" srcId="{BF564EFA-6320-C64D-8D02-8116F67DDE0C}" destId="{BDF98C26-0DF5-964D-B95E-AC6567843251}" srcOrd="1" destOrd="0" parTransId="{86F65D1A-7E92-054B-BDB5-BD663FD31F47}" sibTransId="{B3AFF13C-38BF-E649-AD82-027C52E350D9}"/>
    <dgm:cxn modelId="{74FC1646-BC66-3043-AB0E-86579AA9AFE5}" srcId="{7EBE765B-DB64-2B49-B1EF-77885866CC6B}" destId="{CF17B1EF-9794-1743-A56F-B4CD60A25F98}" srcOrd="0" destOrd="0" parTransId="{105CEB0A-1FFA-BC44-A33D-9FD1CD93F7B3}" sibTransId="{00260C7D-EBD0-B84A-BC94-B45AA662FB81}"/>
    <dgm:cxn modelId="{0FB7C149-69FA-EF49-975B-F0F662C6513F}" srcId="{C6F0C652-FE2D-0D40-B1EC-A0D6B2FDDD27}" destId="{C32A8C8F-2DA8-D546-9B22-ED07042E30DA}" srcOrd="0" destOrd="0" parTransId="{74882F9E-B7C1-BD4E-B1A2-BC90D895F092}" sibTransId="{83A97275-E2F8-FA42-89B8-609F76587271}"/>
    <dgm:cxn modelId="{AD82DE4C-0F84-364D-A974-61ED36508FCC}" srcId="{7EBE765B-DB64-2B49-B1EF-77885866CC6B}" destId="{DA3329FD-8223-434A-ADC6-A2E4E7E33491}" srcOrd="4" destOrd="0" parTransId="{6034BDF8-FBC4-7841-A350-30AAF4F4EF1F}" sibTransId="{56C09BC6-E30E-1C41-A655-998C6E5B3B2D}"/>
    <dgm:cxn modelId="{FB29754D-68E0-9F4D-9F03-406244FEAB2A}" srcId="{D9AC228E-6129-C042-A10A-72C1A75C0598}" destId="{D7D204FE-E54F-FC48-87C1-96232375255F}" srcOrd="0" destOrd="0" parTransId="{739888D4-6DF5-7941-8CA0-AD18D23588C4}" sibTransId="{40CA366A-0134-BA41-BEAA-023A33A71113}"/>
    <dgm:cxn modelId="{4D06E74E-024D-DD4D-8AB6-11FA02AFB009}" type="presOf" srcId="{10493802-F88C-4B4A-A459-304FB7B9B18D}" destId="{103CE8BA-A499-C44C-A439-9E03B3D89E5B}" srcOrd="0" destOrd="1" presId="urn:microsoft.com/office/officeart/2005/8/layout/chevron1"/>
    <dgm:cxn modelId="{A6141450-1A1F-C24F-BFE4-D0E20EDBC250}" type="presOf" srcId="{CBD7356E-5C31-004F-9A97-5B9665641108}" destId="{30E90180-3ECC-F048-AD67-6A243B2D9635}" srcOrd="0" destOrd="2" presId="urn:microsoft.com/office/officeart/2005/8/layout/chevron1"/>
    <dgm:cxn modelId="{CBD48D54-CBBB-2F40-A3B9-E0A3C2D3E2EC}" srcId="{C6F0C652-FE2D-0D40-B1EC-A0D6B2FDDD27}" destId="{A4120A71-91DF-B84C-AD88-8BC8D893AD72}" srcOrd="2" destOrd="0" parTransId="{1411AB5A-E9AE-AF4D-965D-FC676E1E3F5E}" sibTransId="{542B1768-0ED7-0B49-B4BB-2CBE37A09EB6}"/>
    <dgm:cxn modelId="{44DFFE5B-2EBC-1343-8681-F2C5AB966D30}" type="presOf" srcId="{8C3EB8F3-D95A-4449-B016-BF72ABA7C552}" destId="{103CE8BA-A499-C44C-A439-9E03B3D89E5B}" srcOrd="0" destOrd="2" presId="urn:microsoft.com/office/officeart/2005/8/layout/chevron1"/>
    <dgm:cxn modelId="{FCBA245F-768E-2E45-94E4-80F1CC5866AD}" type="presOf" srcId="{C6F0C652-FE2D-0D40-B1EC-A0D6B2FDDD27}" destId="{6FAFF02F-2200-2849-9D09-A691B199C87B}" srcOrd="0" destOrd="0" presId="urn:microsoft.com/office/officeart/2005/8/layout/chevron1"/>
    <dgm:cxn modelId="{72634D60-C5E3-0849-8930-65F19C588E78}" srcId="{2901B444-D8A1-5C4A-BB59-CF7BDA13984F}" destId="{F22E7409-76ED-B841-BBA0-CF74F8531EE6}" srcOrd="0" destOrd="0" parTransId="{744501B3-F96C-CB42-9604-B8750305675C}" sibTransId="{4CAF089F-C66F-4748-B3EF-0A69AA2B9AA1}"/>
    <dgm:cxn modelId="{FA530261-7AC2-B240-80FC-293F3929FB0F}" type="presOf" srcId="{F1037061-0314-944A-A3F5-23716F564C44}" destId="{C062B7F1-2037-674C-94C3-C7BDD4FC04B7}" srcOrd="0" destOrd="0" presId="urn:microsoft.com/office/officeart/2005/8/layout/chevron1"/>
    <dgm:cxn modelId="{0687C063-1D39-B844-ADB2-15E4E57C36DB}" type="presOf" srcId="{636F5FAE-B306-A540-9C2B-DC78992ADC45}" destId="{103CE8BA-A499-C44C-A439-9E03B3D89E5B}" srcOrd="0" destOrd="3" presId="urn:microsoft.com/office/officeart/2005/8/layout/chevron1"/>
    <dgm:cxn modelId="{5C067B67-30D1-6740-A86D-EBF779D5E644}" srcId="{3BFC820C-F124-B14E-863C-C476B028E30C}" destId="{8C3EB8F3-D95A-4449-B016-BF72ABA7C552}" srcOrd="2" destOrd="0" parTransId="{7F536651-B044-1E43-98D8-BB3F9AB2E8C1}" sibTransId="{50C48836-B6BD-2D44-9F0B-539E749F4F07}"/>
    <dgm:cxn modelId="{A878E56A-9CD8-154B-A58A-1D2642E22EE4}" type="presOf" srcId="{D7D204FE-E54F-FC48-87C1-96232375255F}" destId="{103CE8BA-A499-C44C-A439-9E03B3D89E5B}" srcOrd="0" destOrd="5" presId="urn:microsoft.com/office/officeart/2005/8/layout/chevron1"/>
    <dgm:cxn modelId="{C398196B-E61A-2B4B-8D9C-218452C531BC}" type="presOf" srcId="{F0D719A0-2296-8846-8538-CB36DCE907B3}" destId="{D262EFD9-4F42-704D-BCA0-AB74EC10E924}" srcOrd="0" destOrd="1" presId="urn:microsoft.com/office/officeart/2005/8/layout/chevron1"/>
    <dgm:cxn modelId="{76BD386D-6C1C-AD48-9139-B1698444E692}" type="presOf" srcId="{D8C06BEB-5D52-8A46-AAE4-B2BCC9A18878}" destId="{C062B7F1-2037-674C-94C3-C7BDD4FC04B7}" srcOrd="0" destOrd="5" presId="urn:microsoft.com/office/officeart/2005/8/layout/chevron1"/>
    <dgm:cxn modelId="{870FB06E-1D30-7248-A380-DD402CC4E2AE}" srcId="{57583AFF-F54D-DA4A-8A1D-273BBA2FE975}" destId="{7EBE765B-DB64-2B49-B1EF-77885866CC6B}" srcOrd="0" destOrd="0" parTransId="{1CDB8888-C9B3-9E44-9152-324F04E71BE0}" sibTransId="{9E9888B1-A42F-0D4D-BE91-0876CB1773B5}"/>
    <dgm:cxn modelId="{A458AD71-CF67-A24B-A8C8-B23AD100E372}" srcId="{BF564EFA-6320-C64D-8D02-8116F67DDE0C}" destId="{97C46476-861D-C84E-AA1F-EF917B2008F8}" srcOrd="7" destOrd="0" parTransId="{528445CD-2B41-324B-BB81-E0A65FCAB603}" sibTransId="{A7B9213E-6D83-9641-B6E0-0E925053940D}"/>
    <dgm:cxn modelId="{92F9DB72-4165-B547-9D6B-88ED019AFCEC}" srcId="{BF564EFA-6320-C64D-8D02-8116F67DDE0C}" destId="{38F05972-6914-EA43-8558-FDC76C37C2DD}" srcOrd="3" destOrd="0" parTransId="{6075ADF5-AD99-8F48-BF49-F47E65331AC1}" sibTransId="{0767C567-F6B5-D341-8DDD-48C7DE66D786}"/>
    <dgm:cxn modelId="{62364979-64D7-9044-B0C2-B0E8C49E0163}" type="presOf" srcId="{57583AFF-F54D-DA4A-8A1D-273BBA2FE975}" destId="{2B696686-6A2A-CE4B-B927-A92CD27A7E7D}" srcOrd="0" destOrd="0" presId="urn:microsoft.com/office/officeart/2005/8/layout/chevron1"/>
    <dgm:cxn modelId="{DAA5DB80-49DC-1440-BE78-029B41F8E970}" srcId="{57583AFF-F54D-DA4A-8A1D-273BBA2FE975}" destId="{C6F0C652-FE2D-0D40-B1EC-A0D6B2FDDD27}" srcOrd="3" destOrd="0" parTransId="{F4A59224-C3ED-A743-892F-1E0A0BD5479E}" sibTransId="{2156A7A6-4078-6348-AD13-CCB213055C4D}"/>
    <dgm:cxn modelId="{D214B081-2888-804A-9C5A-86CB09FBBF1B}" type="presOf" srcId="{ED793EBC-37B7-814B-A270-B270B4624EB1}" destId="{2DC652B0-0DCB-074A-AFB4-4A191B04C7FE}" srcOrd="0" destOrd="7" presId="urn:microsoft.com/office/officeart/2005/8/layout/chevron1"/>
    <dgm:cxn modelId="{6756908B-0C56-8D4E-8AD3-C9A4F617B63B}" srcId="{7EBE765B-DB64-2B49-B1EF-77885866CC6B}" destId="{58F49F66-AE7C-F347-98C9-DA708D18ED67}" srcOrd="5" destOrd="0" parTransId="{051F8293-E0D5-9047-B91C-BECD98C00ABC}" sibTransId="{507209D0-36FD-4B4F-95F7-84D0DB567001}"/>
    <dgm:cxn modelId="{F6C2F68C-7C1B-4548-877D-07B102532A3D}" srcId="{3BFC820C-F124-B14E-863C-C476B028E30C}" destId="{D9AC228E-6129-C042-A10A-72C1A75C0598}" srcOrd="4" destOrd="0" parTransId="{1BEA76E1-B22B-514C-B736-0BE5D58122FC}" sibTransId="{2A9DBF0B-3C50-0247-84E2-126ABF177E77}"/>
    <dgm:cxn modelId="{F669648F-FB78-E04E-A0E9-7BCCD9500DD6}" srcId="{7EBE765B-DB64-2B49-B1EF-77885866CC6B}" destId="{B55BB8E7-4426-4241-B015-BBEA6716F224}" srcOrd="3" destOrd="0" parTransId="{0726C706-3496-AA4B-901C-597C680273E4}" sibTransId="{FCC70A7E-1D21-9549-93DE-E762B9CFE3DA}"/>
    <dgm:cxn modelId="{4BBEB792-6916-AC44-824F-75E3D6359BD3}" type="presOf" srcId="{DA3329FD-8223-434A-ADC6-A2E4E7E33491}" destId="{D262EFD9-4F42-704D-BCA0-AB74EC10E924}" srcOrd="0" destOrd="4" presId="urn:microsoft.com/office/officeart/2005/8/layout/chevron1"/>
    <dgm:cxn modelId="{82386A96-B729-1045-B97B-92D7DC669D48}" type="presOf" srcId="{A4120A71-91DF-B84C-AD88-8BC8D893AD72}" destId="{2DC652B0-0DCB-074A-AFB4-4A191B04C7FE}" srcOrd="0" destOrd="2" presId="urn:microsoft.com/office/officeart/2005/8/layout/chevron1"/>
    <dgm:cxn modelId="{1B480D98-3C6B-5340-B625-80C6DE2A79B2}" srcId="{57583AFF-F54D-DA4A-8A1D-273BBA2FE975}" destId="{2901B444-D8A1-5C4A-BB59-CF7BDA13984F}" srcOrd="1" destOrd="0" parTransId="{2632A54A-2D21-824F-B0B8-DBEF1CD1411A}" sibTransId="{03883821-5D45-F547-922B-131ECE971662}"/>
    <dgm:cxn modelId="{F8AC2A99-E527-D844-9931-2E0B5EC0EE78}" type="presOf" srcId="{3BFC820C-F124-B14E-863C-C476B028E30C}" destId="{A0FE432A-8614-B64D-AFD9-A649C80177D7}" srcOrd="0" destOrd="0" presId="urn:microsoft.com/office/officeart/2005/8/layout/chevron1"/>
    <dgm:cxn modelId="{069A209C-6FDB-0546-82FC-7205B324D1DD}" type="presOf" srcId="{7EBE765B-DB64-2B49-B1EF-77885866CC6B}" destId="{F1563A7F-1A05-5644-AD5E-0A267CCEF49A}" srcOrd="0" destOrd="0" presId="urn:microsoft.com/office/officeart/2005/8/layout/chevron1"/>
    <dgm:cxn modelId="{BC15DD9C-960D-EE4D-8881-5827437B2EED}" srcId="{7EBE765B-DB64-2B49-B1EF-77885866CC6B}" destId="{1C941E6F-605F-DF4C-B0D1-5427DDE25047}" srcOrd="2" destOrd="0" parTransId="{1EB08F8A-F288-AA4D-A8D2-8AB52E12F965}" sibTransId="{3191FE98-675A-8441-A156-FA89D99B378C}"/>
    <dgm:cxn modelId="{5AEA48A3-99DD-BF4D-AFDE-5DC94FCD6F44}" srcId="{C6F0C652-FE2D-0D40-B1EC-A0D6B2FDDD27}" destId="{FA374FF8-75E6-B34C-B5A1-95DD96F07775}" srcOrd="4" destOrd="0" parTransId="{4984B8EB-6477-C041-B46D-E022DF2E6A50}" sibTransId="{C9C9D1A2-2D4D-C640-A178-AB8715FB8C2D}"/>
    <dgm:cxn modelId="{2BE959A5-F36E-E140-9345-37C929BD8C8E}" type="presOf" srcId="{3E2DCF8B-A513-9D43-A784-1A76FD604714}" destId="{2DC652B0-0DCB-074A-AFB4-4A191B04C7FE}" srcOrd="0" destOrd="5" presId="urn:microsoft.com/office/officeart/2005/8/layout/chevron1"/>
    <dgm:cxn modelId="{B08F40A9-C4E8-C94C-BD49-ED79E3E371A3}" srcId="{57583AFF-F54D-DA4A-8A1D-273BBA2FE975}" destId="{3BFC820C-F124-B14E-863C-C476B028E30C}" srcOrd="4" destOrd="0" parTransId="{97146A2B-A846-E640-A35E-7BB3A6472056}" sibTransId="{82CCF35C-4D0E-9149-A760-4A13181AC249}"/>
    <dgm:cxn modelId="{1BEA84BA-E69E-944A-827C-06DFD019F949}" type="presOf" srcId="{B55BB8E7-4426-4241-B015-BBEA6716F224}" destId="{D262EFD9-4F42-704D-BCA0-AB74EC10E924}" srcOrd="0" destOrd="3" presId="urn:microsoft.com/office/officeart/2005/8/layout/chevron1"/>
    <dgm:cxn modelId="{5B768FBC-A8D8-3040-B0D6-E6315D3CABB2}" type="presOf" srcId="{2901B444-D8A1-5C4A-BB59-CF7BDA13984F}" destId="{1211EF70-7BA6-9840-BD63-575E1B1422A7}" srcOrd="0" destOrd="0" presId="urn:microsoft.com/office/officeart/2005/8/layout/chevron1"/>
    <dgm:cxn modelId="{193709C6-D6EA-7448-879B-A66C2A14E83A}" type="presOf" srcId="{78874C49-83DC-BF4D-BD30-58E39DF7598C}" destId="{C062B7F1-2037-674C-94C3-C7BDD4FC04B7}" srcOrd="0" destOrd="2" presId="urn:microsoft.com/office/officeart/2005/8/layout/chevron1"/>
    <dgm:cxn modelId="{8AC1E3C6-BB37-8B45-B6E7-72CD532E825C}" srcId="{2901B444-D8A1-5C4A-BB59-CF7BDA13984F}" destId="{508E9080-EFF2-5649-B120-38039D115115}" srcOrd="1" destOrd="0" parTransId="{D410CA65-1AEB-694A-AA7C-2D5216C649F6}" sibTransId="{95440070-1559-6045-BF25-390ABD6AAD65}"/>
    <dgm:cxn modelId="{90EFE8C6-5F5E-B641-A359-F83551C25EFB}" srcId="{C6F0C652-FE2D-0D40-B1EC-A0D6B2FDDD27}" destId="{109D0753-8AB5-2745-9105-A8EE8C02328A}" srcOrd="3" destOrd="0" parTransId="{848E7514-CF10-9841-8D9D-1905DCD4C19C}" sibTransId="{0F04F97C-6F27-7240-995C-AF63EB1A0ADE}"/>
    <dgm:cxn modelId="{19FEF5C6-9FFB-CC4D-81E9-9A115547B17F}" type="presOf" srcId="{BF564EFA-6320-C64D-8D02-8116F67DDE0C}" destId="{C7BC28F2-0B23-D842-8183-326ACE4F1088}" srcOrd="0" destOrd="0" presId="urn:microsoft.com/office/officeart/2005/8/layout/chevron1"/>
    <dgm:cxn modelId="{6A24B1C9-87BF-3B44-B651-7622A6730492}" srcId="{BF564EFA-6320-C64D-8D02-8116F67DDE0C}" destId="{F1037061-0314-944A-A3F5-23716F564C44}" srcOrd="0" destOrd="0" parTransId="{C0308DF5-DFB2-184E-A553-834A316575ED}" sibTransId="{22E77460-C0A7-ED48-B04F-D6298E036CC6}"/>
    <dgm:cxn modelId="{C79808CE-D954-8049-92A1-55E91B7B3E90}" type="presOf" srcId="{BDF98C26-0DF5-964D-B95E-AC6567843251}" destId="{C062B7F1-2037-674C-94C3-C7BDD4FC04B7}" srcOrd="0" destOrd="1" presId="urn:microsoft.com/office/officeart/2005/8/layout/chevron1"/>
    <dgm:cxn modelId="{21696ACE-9068-DF4D-BCFF-B4C42E9DE393}" srcId="{BF564EFA-6320-C64D-8D02-8116F67DDE0C}" destId="{78874C49-83DC-BF4D-BD30-58E39DF7598C}" srcOrd="2" destOrd="0" parTransId="{CA1D5E2D-7AFA-2847-A4BA-5B2DF0B728DA}" sibTransId="{72A08643-6961-7848-94DB-9AFA1327B6DB}"/>
    <dgm:cxn modelId="{68F1DED4-77AF-A14E-A042-6F60872652DB}" type="presOf" srcId="{FA374FF8-75E6-B34C-B5A1-95DD96F07775}" destId="{2DC652B0-0DCB-074A-AFB4-4A191B04C7FE}" srcOrd="0" destOrd="4" presId="urn:microsoft.com/office/officeart/2005/8/layout/chevron1"/>
    <dgm:cxn modelId="{CFFF63D5-535E-314A-B32D-246837606D36}" type="presOf" srcId="{11A17568-437B-6549-89B7-031DA75AFA63}" destId="{103CE8BA-A499-C44C-A439-9E03B3D89E5B}" srcOrd="0" destOrd="0" presId="urn:microsoft.com/office/officeart/2005/8/layout/chevron1"/>
    <dgm:cxn modelId="{2C2955E9-0425-244E-9502-028B95BCB76E}" type="presOf" srcId="{97C46476-861D-C84E-AA1F-EF917B2008F8}" destId="{C062B7F1-2037-674C-94C3-C7BDD4FC04B7}" srcOrd="0" destOrd="7" presId="urn:microsoft.com/office/officeart/2005/8/layout/chevron1"/>
    <dgm:cxn modelId="{A7924DEB-933D-5342-8638-CB9A54678DAC}" srcId="{C6F0C652-FE2D-0D40-B1EC-A0D6B2FDDD27}" destId="{ED793EBC-37B7-814B-A270-B270B4624EB1}" srcOrd="7" destOrd="0" parTransId="{79544698-7669-E04B-BFD3-1DE936A79248}" sibTransId="{69DF2F59-05EF-9348-917F-53C73B93AEEB}"/>
    <dgm:cxn modelId="{BBE585EE-831D-4245-8F4C-795219AB61FB}" type="presOf" srcId="{87189415-1ABA-D74D-BECF-63275949449F}" destId="{2DC652B0-0DCB-074A-AFB4-4A191B04C7FE}" srcOrd="0" destOrd="6" presId="urn:microsoft.com/office/officeart/2005/8/layout/chevron1"/>
    <dgm:cxn modelId="{C103EDF2-1D25-E14F-B369-E447974886F0}" type="presOf" srcId="{58F49F66-AE7C-F347-98C9-DA708D18ED67}" destId="{D262EFD9-4F42-704D-BCA0-AB74EC10E924}" srcOrd="0" destOrd="5" presId="urn:microsoft.com/office/officeart/2005/8/layout/chevron1"/>
    <dgm:cxn modelId="{38457DF4-25DB-9942-B0C3-E9784960AA72}" type="presOf" srcId="{D9AC228E-6129-C042-A10A-72C1A75C0598}" destId="{103CE8BA-A499-C44C-A439-9E03B3D89E5B}" srcOrd="0" destOrd="4" presId="urn:microsoft.com/office/officeart/2005/8/layout/chevron1"/>
    <dgm:cxn modelId="{C195A9F4-85F1-7A45-B74E-338DD7ED8984}" type="presOf" srcId="{C32A8C8F-2DA8-D546-9B22-ED07042E30DA}" destId="{2DC652B0-0DCB-074A-AFB4-4A191B04C7FE}" srcOrd="0" destOrd="0" presId="urn:microsoft.com/office/officeart/2005/8/layout/chevron1"/>
    <dgm:cxn modelId="{6D411BF8-6EF4-3749-8CF5-C8FB839C8D83}" srcId="{2901B444-D8A1-5C4A-BB59-CF7BDA13984F}" destId="{CBD7356E-5C31-004F-9A97-5B9665641108}" srcOrd="2" destOrd="0" parTransId="{AA0C4CA8-03DC-AB45-93DA-81402051CB89}" sibTransId="{3B448665-687A-564B-A204-3CA15AA9F6D9}"/>
    <dgm:cxn modelId="{47BE27FB-B5F1-5C41-9829-334ABAD4A4FC}" srcId="{2901B444-D8A1-5C4A-BB59-CF7BDA13984F}" destId="{69BFA057-6DDA-D04B-810F-CEF82F8BBB81}" srcOrd="3" destOrd="0" parTransId="{B4F1198B-F8C0-A94E-AA1D-3D173F51E2AD}" sibTransId="{48B99061-FC70-0943-AAF4-0FCED7E28748}"/>
    <dgm:cxn modelId="{B60822FE-FBFE-4049-A0AA-23EE1341D440}" srcId="{3BFC820C-F124-B14E-863C-C476B028E30C}" destId="{11A17568-437B-6549-89B7-031DA75AFA63}" srcOrd="0" destOrd="0" parTransId="{8045F229-757F-2A40-8BFE-ECD606F030F0}" sibTransId="{C56B2E86-96AA-4D45-BB2A-2390B0FCB640}"/>
    <dgm:cxn modelId="{216B62A0-0D7E-1746-BD7B-5C06A877C57E}" type="presParOf" srcId="{2B696686-6A2A-CE4B-B927-A92CD27A7E7D}" destId="{F11B6EA0-D3C7-6542-B2F2-4E2A72CB9089}" srcOrd="0" destOrd="0" presId="urn:microsoft.com/office/officeart/2005/8/layout/chevron1"/>
    <dgm:cxn modelId="{233DA47B-B653-8A4B-B914-BA689AC8DFA2}" type="presParOf" srcId="{F11B6EA0-D3C7-6542-B2F2-4E2A72CB9089}" destId="{F1563A7F-1A05-5644-AD5E-0A267CCEF49A}" srcOrd="0" destOrd="0" presId="urn:microsoft.com/office/officeart/2005/8/layout/chevron1"/>
    <dgm:cxn modelId="{C901EEC8-0F83-394E-8106-1484FC123E74}" type="presParOf" srcId="{F11B6EA0-D3C7-6542-B2F2-4E2A72CB9089}" destId="{D262EFD9-4F42-704D-BCA0-AB74EC10E924}" srcOrd="1" destOrd="0" presId="urn:microsoft.com/office/officeart/2005/8/layout/chevron1"/>
    <dgm:cxn modelId="{A7BBB961-3729-BE48-A1C4-896C8A34F0A3}" type="presParOf" srcId="{2B696686-6A2A-CE4B-B927-A92CD27A7E7D}" destId="{D7A547F2-9F19-204A-90E9-079DDB384631}" srcOrd="1" destOrd="0" presId="urn:microsoft.com/office/officeart/2005/8/layout/chevron1"/>
    <dgm:cxn modelId="{98A966EF-8B5E-CE4A-9C6E-A7304D12943F}" type="presParOf" srcId="{2B696686-6A2A-CE4B-B927-A92CD27A7E7D}" destId="{92D8CB0F-61AC-E143-A274-F6D3DEA9C6B7}" srcOrd="2" destOrd="0" presId="urn:microsoft.com/office/officeart/2005/8/layout/chevron1"/>
    <dgm:cxn modelId="{A3211A39-A7F0-A74D-BE9B-F710DC098C51}" type="presParOf" srcId="{92D8CB0F-61AC-E143-A274-F6D3DEA9C6B7}" destId="{1211EF70-7BA6-9840-BD63-575E1B1422A7}" srcOrd="0" destOrd="0" presId="urn:microsoft.com/office/officeart/2005/8/layout/chevron1"/>
    <dgm:cxn modelId="{4F0BB94D-5EB6-E849-8B2F-5BD57FAB22A3}" type="presParOf" srcId="{92D8CB0F-61AC-E143-A274-F6D3DEA9C6B7}" destId="{30E90180-3ECC-F048-AD67-6A243B2D9635}" srcOrd="1" destOrd="0" presId="urn:microsoft.com/office/officeart/2005/8/layout/chevron1"/>
    <dgm:cxn modelId="{1DC0B0CA-DF67-2C42-AE25-490F2601B980}" type="presParOf" srcId="{2B696686-6A2A-CE4B-B927-A92CD27A7E7D}" destId="{98ECB997-6D3B-A74D-BD3A-2D8B683AAB20}" srcOrd="3" destOrd="0" presId="urn:microsoft.com/office/officeart/2005/8/layout/chevron1"/>
    <dgm:cxn modelId="{F1A5CC67-58F1-AB41-BC5E-2DFB0284BCD7}" type="presParOf" srcId="{2B696686-6A2A-CE4B-B927-A92CD27A7E7D}" destId="{13490DCB-4F48-2141-9F22-51A3D8F5F31C}" srcOrd="4" destOrd="0" presId="urn:microsoft.com/office/officeart/2005/8/layout/chevron1"/>
    <dgm:cxn modelId="{94B9F558-F5B7-CB4A-A1FA-958521F327B9}" type="presParOf" srcId="{13490DCB-4F48-2141-9F22-51A3D8F5F31C}" destId="{C7BC28F2-0B23-D842-8183-326ACE4F1088}" srcOrd="0" destOrd="0" presId="urn:microsoft.com/office/officeart/2005/8/layout/chevron1"/>
    <dgm:cxn modelId="{BB3031E4-9FFF-1642-87F5-6692F218F07E}" type="presParOf" srcId="{13490DCB-4F48-2141-9F22-51A3D8F5F31C}" destId="{C062B7F1-2037-674C-94C3-C7BDD4FC04B7}" srcOrd="1" destOrd="0" presId="urn:microsoft.com/office/officeart/2005/8/layout/chevron1"/>
    <dgm:cxn modelId="{EA151778-D9B9-6C45-AF97-0CB0C05B20AB}" type="presParOf" srcId="{2B696686-6A2A-CE4B-B927-A92CD27A7E7D}" destId="{B5BA6D84-50F5-8441-BC24-29045081E3D5}" srcOrd="5" destOrd="0" presId="urn:microsoft.com/office/officeart/2005/8/layout/chevron1"/>
    <dgm:cxn modelId="{E59625AD-FE62-6541-A7C3-8D5FEBAAB330}" type="presParOf" srcId="{2B696686-6A2A-CE4B-B927-A92CD27A7E7D}" destId="{FFD0E419-C80F-E347-ACDC-850CC2CD2309}" srcOrd="6" destOrd="0" presId="urn:microsoft.com/office/officeart/2005/8/layout/chevron1"/>
    <dgm:cxn modelId="{C6D33DF9-9BE1-1247-BFA5-389A823FB2CD}" type="presParOf" srcId="{FFD0E419-C80F-E347-ACDC-850CC2CD2309}" destId="{6FAFF02F-2200-2849-9D09-A691B199C87B}" srcOrd="0" destOrd="0" presId="urn:microsoft.com/office/officeart/2005/8/layout/chevron1"/>
    <dgm:cxn modelId="{AB90F5A5-4908-8F42-97F9-E939A2E9402E}" type="presParOf" srcId="{FFD0E419-C80F-E347-ACDC-850CC2CD2309}" destId="{2DC652B0-0DCB-074A-AFB4-4A191B04C7FE}" srcOrd="1" destOrd="0" presId="urn:microsoft.com/office/officeart/2005/8/layout/chevron1"/>
    <dgm:cxn modelId="{790FDDA9-8712-2F48-ABB1-730AD59EE56E}" type="presParOf" srcId="{2B696686-6A2A-CE4B-B927-A92CD27A7E7D}" destId="{250BF714-6C04-8741-A087-DD019E127E64}" srcOrd="7" destOrd="0" presId="urn:microsoft.com/office/officeart/2005/8/layout/chevron1"/>
    <dgm:cxn modelId="{9E73B05F-9167-DB47-BC98-156B8469B685}" type="presParOf" srcId="{2B696686-6A2A-CE4B-B927-A92CD27A7E7D}" destId="{367BD860-4052-974B-8B52-6B2C320EA518}" srcOrd="8" destOrd="0" presId="urn:microsoft.com/office/officeart/2005/8/layout/chevron1"/>
    <dgm:cxn modelId="{9728AEE1-707F-6B4D-A239-8E8B6492EA88}" type="presParOf" srcId="{367BD860-4052-974B-8B52-6B2C320EA518}" destId="{A0FE432A-8614-B64D-AFD9-A649C80177D7}" srcOrd="0" destOrd="0" presId="urn:microsoft.com/office/officeart/2005/8/layout/chevron1"/>
    <dgm:cxn modelId="{457E584D-5DC2-C74A-92A4-0F20BE21D448}" type="presParOf" srcId="{367BD860-4052-974B-8B52-6B2C320EA518}" destId="{103CE8BA-A499-C44C-A439-9E03B3D89E5B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4A3CB4-8155-4BE2-B480-502E1C13A8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397BE8-68F5-42BA-8F19-48411287DED0}">
      <dgm:prSet custT="1"/>
      <dgm:spPr/>
      <dgm:t>
        <a:bodyPr/>
        <a:lstStyle/>
        <a:p>
          <a:r>
            <a:rPr lang="en-US" sz="2800" dirty="0"/>
            <a:t>Goal: identify secure connection</a:t>
          </a:r>
        </a:p>
      </dgm:t>
    </dgm:pt>
    <dgm:pt modelId="{D220C92D-13E6-4D7D-A6A8-7D920AD31FED}" type="parTrans" cxnId="{D54F3F3D-866F-4CD4-A3A6-64934382D9B6}">
      <dgm:prSet/>
      <dgm:spPr/>
      <dgm:t>
        <a:bodyPr/>
        <a:lstStyle/>
        <a:p>
          <a:endParaRPr lang="en-US"/>
        </a:p>
      </dgm:t>
    </dgm:pt>
    <dgm:pt modelId="{7A1CFAAA-85E2-4DBF-B085-C9D16D000E4E}" type="sibTrans" cxnId="{D54F3F3D-866F-4CD4-A3A6-64934382D9B6}">
      <dgm:prSet/>
      <dgm:spPr/>
      <dgm:t>
        <a:bodyPr/>
        <a:lstStyle/>
        <a:p>
          <a:endParaRPr lang="en-US"/>
        </a:p>
      </dgm:t>
    </dgm:pt>
    <dgm:pt modelId="{C4503CFE-501F-4002-8CFF-50EAB31DF00F}">
      <dgm:prSet custT="1"/>
      <dgm:spPr/>
      <dgm:t>
        <a:bodyPr/>
        <a:lstStyle/>
        <a:p>
          <a:r>
            <a:rPr lang="en-US" sz="2000" dirty="0"/>
            <a:t>SSL/TLS is being used between client and server to protect against active network attacker</a:t>
          </a:r>
        </a:p>
      </dgm:t>
    </dgm:pt>
    <dgm:pt modelId="{B867F9E5-4DEA-4F1E-B8CC-2170C309C9F2}" type="parTrans" cxnId="{51E9CAD7-86ED-4A5F-ACBC-39BF3FF36BBB}">
      <dgm:prSet/>
      <dgm:spPr/>
      <dgm:t>
        <a:bodyPr/>
        <a:lstStyle/>
        <a:p>
          <a:endParaRPr lang="en-US"/>
        </a:p>
      </dgm:t>
    </dgm:pt>
    <dgm:pt modelId="{6A2B61F0-3875-43A2-825C-EAD80FE6E990}" type="sibTrans" cxnId="{51E9CAD7-86ED-4A5F-ACBC-39BF3FF36BBB}">
      <dgm:prSet/>
      <dgm:spPr/>
      <dgm:t>
        <a:bodyPr/>
        <a:lstStyle/>
        <a:p>
          <a:endParaRPr lang="en-US"/>
        </a:p>
      </dgm:t>
    </dgm:pt>
    <dgm:pt modelId="{AC85F536-C69D-4CC8-9A0B-0EC71B1C091C}">
      <dgm:prSet custT="1"/>
      <dgm:spPr/>
      <dgm:t>
        <a:bodyPr/>
        <a:lstStyle/>
        <a:p>
          <a:r>
            <a:rPr lang="en-US" sz="2800" dirty="0"/>
            <a:t>Lock icon should only be shown when the page is secure against network attacker</a:t>
          </a:r>
        </a:p>
      </dgm:t>
    </dgm:pt>
    <dgm:pt modelId="{454EEB3A-8A65-41EA-81EB-9120F43F88AB}" type="parTrans" cxnId="{76D8EC6A-C041-411E-9B94-9D0390E6B081}">
      <dgm:prSet/>
      <dgm:spPr/>
      <dgm:t>
        <a:bodyPr/>
        <a:lstStyle/>
        <a:p>
          <a:endParaRPr lang="en-US"/>
        </a:p>
      </dgm:t>
    </dgm:pt>
    <dgm:pt modelId="{8388E85A-10F5-4121-8FC3-329033FB0854}" type="sibTrans" cxnId="{76D8EC6A-C041-411E-9B94-9D0390E6B081}">
      <dgm:prSet/>
      <dgm:spPr/>
      <dgm:t>
        <a:bodyPr/>
        <a:lstStyle/>
        <a:p>
          <a:endParaRPr lang="en-US"/>
        </a:p>
      </dgm:t>
    </dgm:pt>
    <dgm:pt modelId="{566020FB-C6D6-4A73-B783-B3062F280388}">
      <dgm:prSet custT="1"/>
      <dgm:spPr/>
      <dgm:t>
        <a:bodyPr/>
        <a:lstStyle/>
        <a:p>
          <a:r>
            <a:rPr lang="en-US" sz="2000" dirty="0"/>
            <a:t>Semantics subtle and not widely understood by users</a:t>
          </a:r>
        </a:p>
      </dgm:t>
    </dgm:pt>
    <dgm:pt modelId="{A4FC2AB7-0B1D-4A9B-AEBA-F3E3E4193EBC}" type="parTrans" cxnId="{0E500160-63AC-4C64-92EF-4AEDC83371C1}">
      <dgm:prSet/>
      <dgm:spPr/>
      <dgm:t>
        <a:bodyPr/>
        <a:lstStyle/>
        <a:p>
          <a:endParaRPr lang="en-US"/>
        </a:p>
      </dgm:t>
    </dgm:pt>
    <dgm:pt modelId="{FFE52512-50F9-4B96-95F0-41E6D2A3CBEE}" type="sibTrans" cxnId="{0E500160-63AC-4C64-92EF-4AEDC83371C1}">
      <dgm:prSet/>
      <dgm:spPr/>
      <dgm:t>
        <a:bodyPr/>
        <a:lstStyle/>
        <a:p>
          <a:endParaRPr lang="en-US"/>
        </a:p>
      </dgm:t>
    </dgm:pt>
    <dgm:pt modelId="{B3D08073-BFC1-4314-A6C6-12D7D078E64A}">
      <dgm:prSet custT="1"/>
      <dgm:spPr/>
      <dgm:t>
        <a:bodyPr/>
        <a:lstStyle/>
        <a:p>
          <a:r>
            <a:rPr lang="en-US" sz="2000" dirty="0"/>
            <a:t>Problem in user interface design</a:t>
          </a:r>
        </a:p>
      </dgm:t>
    </dgm:pt>
    <dgm:pt modelId="{2335B023-A162-4346-AF9D-DB0648F5A373}" type="parTrans" cxnId="{EB78E9A9-1869-4E74-9D83-600390E45530}">
      <dgm:prSet/>
      <dgm:spPr/>
      <dgm:t>
        <a:bodyPr/>
        <a:lstStyle/>
        <a:p>
          <a:endParaRPr lang="en-US"/>
        </a:p>
      </dgm:t>
    </dgm:pt>
    <dgm:pt modelId="{585E7ACA-CBEE-487A-B6C0-671B9659E242}" type="sibTrans" cxnId="{EB78E9A9-1869-4E74-9D83-600390E45530}">
      <dgm:prSet/>
      <dgm:spPr/>
      <dgm:t>
        <a:bodyPr/>
        <a:lstStyle/>
        <a:p>
          <a:endParaRPr lang="en-US"/>
        </a:p>
      </dgm:t>
    </dgm:pt>
    <dgm:pt modelId="{676BDB27-1E75-1548-8668-FB1BB8747F7D}" type="pres">
      <dgm:prSet presAssocID="{FC4A3CB4-8155-4BE2-B480-502E1C13A8C4}" presName="linear" presStyleCnt="0">
        <dgm:presLayoutVars>
          <dgm:animLvl val="lvl"/>
          <dgm:resizeHandles val="exact"/>
        </dgm:presLayoutVars>
      </dgm:prSet>
      <dgm:spPr/>
    </dgm:pt>
    <dgm:pt modelId="{52202C20-B9DA-FC44-B7C3-7B2C37B2A719}" type="pres">
      <dgm:prSet presAssocID="{FD397BE8-68F5-42BA-8F19-48411287DED0}" presName="parentText" presStyleLbl="node1" presStyleIdx="0" presStyleCnt="2" custScaleY="54668">
        <dgm:presLayoutVars>
          <dgm:chMax val="0"/>
          <dgm:bulletEnabled val="1"/>
        </dgm:presLayoutVars>
      </dgm:prSet>
      <dgm:spPr/>
    </dgm:pt>
    <dgm:pt modelId="{0ED0D784-14AA-4A4D-823C-5DA390D967DB}" type="pres">
      <dgm:prSet presAssocID="{FD397BE8-68F5-42BA-8F19-48411287DED0}" presName="childText" presStyleLbl="revTx" presStyleIdx="0" presStyleCnt="2">
        <dgm:presLayoutVars>
          <dgm:bulletEnabled val="1"/>
        </dgm:presLayoutVars>
      </dgm:prSet>
      <dgm:spPr/>
    </dgm:pt>
    <dgm:pt modelId="{C81D1D7C-EA28-044E-9C8E-50D92253F9AE}" type="pres">
      <dgm:prSet presAssocID="{AC85F536-C69D-4CC8-9A0B-0EC71B1C091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9E228E4-BD1F-D74B-99D7-0E16ADEE9E78}" type="pres">
      <dgm:prSet presAssocID="{AC85F536-C69D-4CC8-9A0B-0EC71B1C091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F91D605-D3B0-9C49-B8CC-5108C13D074E}" type="presOf" srcId="{AC85F536-C69D-4CC8-9A0B-0EC71B1C091C}" destId="{C81D1D7C-EA28-044E-9C8E-50D92253F9AE}" srcOrd="0" destOrd="0" presId="urn:microsoft.com/office/officeart/2005/8/layout/vList2"/>
    <dgm:cxn modelId="{BDC45A11-5730-7545-958A-2219AE9CC3AB}" type="presOf" srcId="{566020FB-C6D6-4A73-B783-B3062F280388}" destId="{39E228E4-BD1F-D74B-99D7-0E16ADEE9E78}" srcOrd="0" destOrd="0" presId="urn:microsoft.com/office/officeart/2005/8/layout/vList2"/>
    <dgm:cxn modelId="{D8B23F23-F73F-D040-BC82-0E50E128E8A5}" type="presOf" srcId="{FD397BE8-68F5-42BA-8F19-48411287DED0}" destId="{52202C20-B9DA-FC44-B7C3-7B2C37B2A719}" srcOrd="0" destOrd="0" presId="urn:microsoft.com/office/officeart/2005/8/layout/vList2"/>
    <dgm:cxn modelId="{D54F3F3D-866F-4CD4-A3A6-64934382D9B6}" srcId="{FC4A3CB4-8155-4BE2-B480-502E1C13A8C4}" destId="{FD397BE8-68F5-42BA-8F19-48411287DED0}" srcOrd="0" destOrd="0" parTransId="{D220C92D-13E6-4D7D-A6A8-7D920AD31FED}" sibTransId="{7A1CFAAA-85E2-4DBF-B085-C9D16D000E4E}"/>
    <dgm:cxn modelId="{0E500160-63AC-4C64-92EF-4AEDC83371C1}" srcId="{AC85F536-C69D-4CC8-9A0B-0EC71B1C091C}" destId="{566020FB-C6D6-4A73-B783-B3062F280388}" srcOrd="0" destOrd="0" parTransId="{A4FC2AB7-0B1D-4A9B-AEBA-F3E3E4193EBC}" sibTransId="{FFE52512-50F9-4B96-95F0-41E6D2A3CBEE}"/>
    <dgm:cxn modelId="{76D8EC6A-C041-411E-9B94-9D0390E6B081}" srcId="{FC4A3CB4-8155-4BE2-B480-502E1C13A8C4}" destId="{AC85F536-C69D-4CC8-9A0B-0EC71B1C091C}" srcOrd="1" destOrd="0" parTransId="{454EEB3A-8A65-41EA-81EB-9120F43F88AB}" sibTransId="{8388E85A-10F5-4121-8FC3-329033FB0854}"/>
    <dgm:cxn modelId="{EB78E9A9-1869-4E74-9D83-600390E45530}" srcId="{AC85F536-C69D-4CC8-9A0B-0EC71B1C091C}" destId="{B3D08073-BFC1-4314-A6C6-12D7D078E64A}" srcOrd="1" destOrd="0" parTransId="{2335B023-A162-4346-AF9D-DB0648F5A373}" sibTransId="{585E7ACA-CBEE-487A-B6C0-671B9659E242}"/>
    <dgm:cxn modelId="{D043FDCC-7274-C844-BCD8-4412B2EBB4AB}" type="presOf" srcId="{B3D08073-BFC1-4314-A6C6-12D7D078E64A}" destId="{39E228E4-BD1F-D74B-99D7-0E16ADEE9E78}" srcOrd="0" destOrd="1" presId="urn:microsoft.com/office/officeart/2005/8/layout/vList2"/>
    <dgm:cxn modelId="{51E9CAD7-86ED-4A5F-ACBC-39BF3FF36BBB}" srcId="{FD397BE8-68F5-42BA-8F19-48411287DED0}" destId="{C4503CFE-501F-4002-8CFF-50EAB31DF00F}" srcOrd="0" destOrd="0" parTransId="{B867F9E5-4DEA-4F1E-B8CC-2170C309C9F2}" sibTransId="{6A2B61F0-3875-43A2-825C-EAD80FE6E990}"/>
    <dgm:cxn modelId="{4C9765D8-06D3-9C49-8DD4-906900A7B751}" type="presOf" srcId="{FC4A3CB4-8155-4BE2-B480-502E1C13A8C4}" destId="{676BDB27-1E75-1548-8668-FB1BB8747F7D}" srcOrd="0" destOrd="0" presId="urn:microsoft.com/office/officeart/2005/8/layout/vList2"/>
    <dgm:cxn modelId="{1738D8E5-DBC7-6E41-B32F-2E182FB9AEBE}" type="presOf" srcId="{C4503CFE-501F-4002-8CFF-50EAB31DF00F}" destId="{0ED0D784-14AA-4A4D-823C-5DA390D967DB}" srcOrd="0" destOrd="0" presId="urn:microsoft.com/office/officeart/2005/8/layout/vList2"/>
    <dgm:cxn modelId="{FDF8CE88-F63D-C645-939F-0FA424E1CA5D}" type="presParOf" srcId="{676BDB27-1E75-1548-8668-FB1BB8747F7D}" destId="{52202C20-B9DA-FC44-B7C3-7B2C37B2A719}" srcOrd="0" destOrd="0" presId="urn:microsoft.com/office/officeart/2005/8/layout/vList2"/>
    <dgm:cxn modelId="{710C1227-3AE6-034B-83BC-96FBF4E7656E}" type="presParOf" srcId="{676BDB27-1E75-1548-8668-FB1BB8747F7D}" destId="{0ED0D784-14AA-4A4D-823C-5DA390D967DB}" srcOrd="1" destOrd="0" presId="urn:microsoft.com/office/officeart/2005/8/layout/vList2"/>
    <dgm:cxn modelId="{96F1CBD3-6362-D74D-8C43-C04C4E6AFC90}" type="presParOf" srcId="{676BDB27-1E75-1548-8668-FB1BB8747F7D}" destId="{C81D1D7C-EA28-044E-9C8E-50D92253F9AE}" srcOrd="2" destOrd="0" presId="urn:microsoft.com/office/officeart/2005/8/layout/vList2"/>
    <dgm:cxn modelId="{89881E54-B1AA-5545-9B5B-8E4B181EA69F}" type="presParOf" srcId="{676BDB27-1E75-1548-8668-FB1BB8747F7D}" destId="{39E228E4-BD1F-D74B-99D7-0E16ADEE9E7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63A7F-1A05-5644-AD5E-0A267CCEF49A}">
      <dsp:nvSpPr>
        <dsp:cNvPr id="0" name=""/>
        <dsp:cNvSpPr/>
      </dsp:nvSpPr>
      <dsp:spPr>
        <a:xfrm>
          <a:off x="1030" y="661021"/>
          <a:ext cx="1818307" cy="72732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Crypto primitives</a:t>
          </a:r>
        </a:p>
      </dsp:txBody>
      <dsp:txXfrm>
        <a:off x="364692" y="661021"/>
        <a:ext cx="1090984" cy="727323"/>
      </dsp:txXfrm>
    </dsp:sp>
    <dsp:sp modelId="{D262EFD9-4F42-704D-BCA0-AB74EC10E924}">
      <dsp:nvSpPr>
        <dsp:cNvPr id="0" name=""/>
        <dsp:cNvSpPr/>
      </dsp:nvSpPr>
      <dsp:spPr>
        <a:xfrm>
          <a:off x="1030" y="1479259"/>
          <a:ext cx="1454646" cy="2736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RSA</a:t>
          </a:r>
          <a:r>
            <a:rPr lang="en-US" sz="1500" kern="1200" dirty="0"/>
            <a:t>, DSA, ECDSA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Diffie</a:t>
          </a:r>
          <a:r>
            <a:rPr lang="en-US" sz="1500" kern="1200" dirty="0"/>
            <a:t>–Hellman, ECDH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HMAC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MD5</a:t>
          </a:r>
          <a:r>
            <a:rPr lang="en-US" sz="1500" kern="1200" dirty="0"/>
            <a:t>, </a:t>
          </a:r>
          <a:r>
            <a:rPr lang="en-US" sz="1500" kern="1200" dirty="0">
              <a:solidFill>
                <a:srgbClr val="FF0000"/>
              </a:solidFill>
            </a:rPr>
            <a:t>SHA1</a:t>
          </a:r>
          <a:r>
            <a:rPr lang="en-US" sz="1500" kern="1200" dirty="0"/>
            <a:t>, SHA-2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DES</a:t>
          </a:r>
          <a:r>
            <a:rPr lang="en-US" sz="1500" kern="1200" dirty="0"/>
            <a:t>, </a:t>
          </a:r>
          <a:r>
            <a:rPr lang="en-US" sz="1500" kern="1200" dirty="0">
              <a:solidFill>
                <a:srgbClr val="FF0000"/>
              </a:solidFill>
            </a:rPr>
            <a:t>3DES</a:t>
          </a:r>
          <a:r>
            <a:rPr lang="en-US" sz="1500" kern="1200" dirty="0"/>
            <a:t>, </a:t>
          </a:r>
          <a:r>
            <a:rPr lang="en-US" sz="1500" kern="1200" dirty="0">
              <a:solidFill>
                <a:srgbClr val="FF0000"/>
              </a:solidFill>
            </a:rPr>
            <a:t>RC4</a:t>
          </a:r>
          <a:r>
            <a:rPr lang="en-US" sz="1500" kern="1200" dirty="0"/>
            <a:t>, AES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Export grade</a:t>
          </a:r>
        </a:p>
      </dsp:txBody>
      <dsp:txXfrm>
        <a:off x="1030" y="1479259"/>
        <a:ext cx="1454646" cy="2736518"/>
      </dsp:txXfrm>
    </dsp:sp>
    <dsp:sp modelId="{1211EF70-7BA6-9840-BD63-575E1B1422A7}">
      <dsp:nvSpPr>
        <dsp:cNvPr id="0" name=""/>
        <dsp:cNvSpPr/>
      </dsp:nvSpPr>
      <dsp:spPr>
        <a:xfrm>
          <a:off x="1603338" y="661021"/>
          <a:ext cx="1818307" cy="72732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Ciphersuite</a:t>
          </a:r>
          <a:r>
            <a:rPr lang="en-US" sz="1500" kern="1200" dirty="0"/>
            <a:t> details</a:t>
          </a:r>
        </a:p>
      </dsp:txBody>
      <dsp:txXfrm>
        <a:off x="1967000" y="661021"/>
        <a:ext cx="1090984" cy="727323"/>
      </dsp:txXfrm>
    </dsp:sp>
    <dsp:sp modelId="{30E90180-3ECC-F048-AD67-6A243B2D9635}">
      <dsp:nvSpPr>
        <dsp:cNvPr id="0" name=""/>
        <dsp:cNvSpPr/>
      </dsp:nvSpPr>
      <dsp:spPr>
        <a:xfrm>
          <a:off x="1603338" y="1479259"/>
          <a:ext cx="1454646" cy="2736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Data structures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Key derivation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Encryption modes</a:t>
          </a:r>
          <a:r>
            <a:rPr lang="en-US" sz="1500" kern="1200" dirty="0"/>
            <a:t>, </a:t>
          </a:r>
          <a:r>
            <a:rPr lang="en-US" sz="1500" kern="1200" dirty="0">
              <a:solidFill>
                <a:srgbClr val="FF0000"/>
              </a:solidFill>
            </a:rPr>
            <a:t>IVs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Padding</a:t>
          </a:r>
        </a:p>
      </dsp:txBody>
      <dsp:txXfrm>
        <a:off x="1603338" y="1479259"/>
        <a:ext cx="1454646" cy="2736518"/>
      </dsp:txXfrm>
    </dsp:sp>
    <dsp:sp modelId="{C7BC28F2-0B23-D842-8183-326ACE4F1088}">
      <dsp:nvSpPr>
        <dsp:cNvPr id="0" name=""/>
        <dsp:cNvSpPr/>
      </dsp:nvSpPr>
      <dsp:spPr>
        <a:xfrm>
          <a:off x="3205646" y="661021"/>
          <a:ext cx="1818307" cy="72732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Advanced functionality</a:t>
          </a:r>
        </a:p>
      </dsp:txBody>
      <dsp:txXfrm>
        <a:off x="3569308" y="661021"/>
        <a:ext cx="1090984" cy="727323"/>
      </dsp:txXfrm>
    </dsp:sp>
    <dsp:sp modelId="{C062B7F1-2037-674C-94C3-C7BDD4FC04B7}">
      <dsp:nvSpPr>
        <dsp:cNvPr id="0" name=""/>
        <dsp:cNvSpPr/>
      </dsp:nvSpPr>
      <dsp:spPr>
        <a:xfrm>
          <a:off x="3205646" y="1479259"/>
          <a:ext cx="1454646" cy="2736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Alerts &amp; errors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Certification / revocation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Negotiation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Renegotiation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Session resumption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Key reuse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Compression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State machine</a:t>
          </a:r>
        </a:p>
      </dsp:txBody>
      <dsp:txXfrm>
        <a:off x="3205646" y="1479259"/>
        <a:ext cx="1454646" cy="2736518"/>
      </dsp:txXfrm>
    </dsp:sp>
    <dsp:sp modelId="{6FAFF02F-2200-2849-9D09-A691B199C87B}">
      <dsp:nvSpPr>
        <dsp:cNvPr id="0" name=""/>
        <dsp:cNvSpPr/>
      </dsp:nvSpPr>
      <dsp:spPr>
        <a:xfrm>
          <a:off x="4807953" y="661021"/>
          <a:ext cx="1818307" cy="72732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Libraries</a:t>
          </a:r>
        </a:p>
      </dsp:txBody>
      <dsp:txXfrm>
        <a:off x="5171615" y="661021"/>
        <a:ext cx="1090984" cy="727323"/>
      </dsp:txXfrm>
    </dsp:sp>
    <dsp:sp modelId="{2DC652B0-0DCB-074A-AFB4-4A191B04C7FE}">
      <dsp:nvSpPr>
        <dsp:cNvPr id="0" name=""/>
        <dsp:cNvSpPr/>
      </dsp:nvSpPr>
      <dsp:spPr>
        <a:xfrm>
          <a:off x="4807953" y="1479259"/>
          <a:ext cx="1454646" cy="2736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OpenSSL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LibreSSL, </a:t>
          </a:r>
          <a:r>
            <a:rPr lang="en-US" sz="1500" kern="1200" dirty="0" err="1">
              <a:solidFill>
                <a:srgbClr val="FF0000"/>
              </a:solidFill>
            </a:rPr>
            <a:t>BoringSSL</a:t>
          </a:r>
          <a:endParaRPr lang="en-US" sz="1500" kern="1200" dirty="0">
            <a:solidFill>
              <a:srgbClr val="FF0000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NSS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solidFill>
                <a:srgbClr val="FF0000"/>
              </a:solidFill>
            </a:rPr>
            <a:t>GnuTLS</a:t>
          </a:r>
          <a:endParaRPr lang="en-US" sz="1500" kern="1200" dirty="0">
            <a:solidFill>
              <a:srgbClr val="FF0000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solidFill>
                <a:srgbClr val="FF0000"/>
              </a:solidFill>
            </a:rPr>
            <a:t>SChannel</a:t>
          </a:r>
          <a:endParaRPr lang="en-US" sz="1500" kern="1200" dirty="0">
            <a:solidFill>
              <a:srgbClr val="FF0000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Java JSSE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tx1"/>
              </a:solidFill>
            </a:rPr>
            <a:t>Everest / </a:t>
          </a:r>
          <a:r>
            <a:rPr lang="en-US" sz="1500" kern="1200" dirty="0" err="1">
              <a:solidFill>
                <a:schemeClr val="tx1"/>
              </a:solidFill>
            </a:rPr>
            <a:t>miTLS</a:t>
          </a:r>
          <a:endParaRPr lang="en-US" sz="1500" kern="1200" dirty="0">
            <a:solidFill>
              <a:schemeClr val="tx1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s2n</a:t>
          </a:r>
        </a:p>
      </dsp:txBody>
      <dsp:txXfrm>
        <a:off x="4807953" y="1479259"/>
        <a:ext cx="1454646" cy="2736518"/>
      </dsp:txXfrm>
    </dsp:sp>
    <dsp:sp modelId="{A0FE432A-8614-B64D-AFD9-A649C80177D7}">
      <dsp:nvSpPr>
        <dsp:cNvPr id="0" name=""/>
        <dsp:cNvSpPr/>
      </dsp:nvSpPr>
      <dsp:spPr>
        <a:xfrm>
          <a:off x="6410261" y="661021"/>
          <a:ext cx="1818307" cy="727323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Applications</a:t>
          </a:r>
        </a:p>
      </dsp:txBody>
      <dsp:txXfrm>
        <a:off x="6773923" y="661021"/>
        <a:ext cx="1090984" cy="727323"/>
      </dsp:txXfrm>
    </dsp:sp>
    <dsp:sp modelId="{103CE8BA-A499-C44C-A439-9E03B3D89E5B}">
      <dsp:nvSpPr>
        <dsp:cNvPr id="0" name=""/>
        <dsp:cNvSpPr/>
      </dsp:nvSpPr>
      <dsp:spPr>
        <a:xfrm>
          <a:off x="6410261" y="1479259"/>
          <a:ext cx="1454646" cy="2736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Web browsers: Chrome, Firefox, IE/Edge, Safari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Web servers:  Apache, IIS, </a:t>
          </a:r>
          <a:r>
            <a:rPr lang="en-US" sz="1500" kern="1200" dirty="0" err="1">
              <a:solidFill>
                <a:srgbClr val="FF0000"/>
              </a:solidFill>
            </a:rPr>
            <a:t>nginx</a:t>
          </a:r>
          <a:r>
            <a:rPr lang="en-US" sz="1500" kern="1200" dirty="0">
              <a:solidFill>
                <a:srgbClr val="FF0000"/>
              </a:solidFill>
            </a:rPr>
            <a:t>, node, …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Application SDKs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Certificates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Protocols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rgbClr val="FF0000"/>
              </a:solidFill>
            </a:rPr>
            <a:t>HTTP, IMAP, ..</a:t>
          </a:r>
        </a:p>
      </dsp:txBody>
      <dsp:txXfrm>
        <a:off x="6410261" y="1479259"/>
        <a:ext cx="1454646" cy="2736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02C20-B9DA-FC44-B7C3-7B2C37B2A719}">
      <dsp:nvSpPr>
        <dsp:cNvPr id="0" name=""/>
        <dsp:cNvSpPr/>
      </dsp:nvSpPr>
      <dsp:spPr>
        <a:xfrm>
          <a:off x="0" y="5502"/>
          <a:ext cx="10289458" cy="6483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Goal: identify secure connection</a:t>
          </a:r>
        </a:p>
      </dsp:txBody>
      <dsp:txXfrm>
        <a:off x="31649" y="37151"/>
        <a:ext cx="10226160" cy="585032"/>
      </dsp:txXfrm>
    </dsp:sp>
    <dsp:sp modelId="{0ED0D784-14AA-4A4D-823C-5DA390D967DB}">
      <dsp:nvSpPr>
        <dsp:cNvPr id="0" name=""/>
        <dsp:cNvSpPr/>
      </dsp:nvSpPr>
      <dsp:spPr>
        <a:xfrm>
          <a:off x="0" y="653832"/>
          <a:ext cx="10289458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69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SSL/TLS is being used between client and server to protect against active network attacker</a:t>
          </a:r>
        </a:p>
      </dsp:txBody>
      <dsp:txXfrm>
        <a:off x="0" y="653832"/>
        <a:ext cx="10289458" cy="563040"/>
      </dsp:txXfrm>
    </dsp:sp>
    <dsp:sp modelId="{C81D1D7C-EA28-044E-9C8E-50D92253F9AE}">
      <dsp:nvSpPr>
        <dsp:cNvPr id="0" name=""/>
        <dsp:cNvSpPr/>
      </dsp:nvSpPr>
      <dsp:spPr>
        <a:xfrm>
          <a:off x="0" y="1216872"/>
          <a:ext cx="10289458" cy="1185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Lock icon should only be shown when the page is secure against network attacker</a:t>
          </a:r>
        </a:p>
      </dsp:txBody>
      <dsp:txXfrm>
        <a:off x="57893" y="1274765"/>
        <a:ext cx="10173672" cy="1070155"/>
      </dsp:txXfrm>
    </dsp:sp>
    <dsp:sp modelId="{39E228E4-BD1F-D74B-99D7-0E16ADEE9E78}">
      <dsp:nvSpPr>
        <dsp:cNvPr id="0" name=""/>
        <dsp:cNvSpPr/>
      </dsp:nvSpPr>
      <dsp:spPr>
        <a:xfrm>
          <a:off x="0" y="2402813"/>
          <a:ext cx="10289458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69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Semantics subtle and not widely understood by users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Problem in user interface design</a:t>
          </a:r>
        </a:p>
      </dsp:txBody>
      <dsp:txXfrm>
        <a:off x="0" y="2402813"/>
        <a:ext cx="10289458" cy="738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19:26:02.84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3762 3062 24575,'-25'0'0,"3"0"0,-3 0 0,-4-6 0,-2-7 0,-22-4 0,18-5 0,-47-8 0,29 0 0,4 5 0,-4-1 0,7 1 0,0-2 0,-6-4 0,-2-1 0,-6-2 0,-1 1-736,-1 0 0,-1-1 736,1 1 0,0-1 0,-10-7 0,4 0 0,24 10 0,0-2 0,-8-1 0,-6-3 0,0-2-893,0-3 1,-1-2-1,1 2 893,1 5 0,0 2 0,-4-3 0,-1-4 0,-5-4 0,2 1 0,10 8 0,8 8 0,2 0 0,-19-14 0,-8-6 0,12 7-1661,-2-9 1661,-15-8 0,2-1-1030,25 13 1030,-2 5 0,-3-1 176,12 6 0,2 2-176,-25-24 0,18 17 0,3 0 0,-1-19 0,3 10 2294,7 4-2294,-5-9 1844,20 33-1844,-14-26 1369,25 33-1369,1-4 982,3 4-982,-6-12 0,2 14 0,-3-20 0,2 25 0,4-19 0,-2 12 0,4-4 0,-1 4 0,1 1 0,1 0 0,3 3 0,-8-7 0,7 3 0,-8-13 0,4 11 0,-5-9 0,5 11 0,-3-5 0,2-8 0,1 7 0,-5-7 0,6 18 0,-1-3 0,1 8 0,5-4 0,-4 0 0,3 0 0,-8-5 0,7 3 0,-7-3 0,8 5 0,-3 0 0,4-5 0,-5 4 0,4-4 0,-8 0 0,8-1 0,-4 0 0,5 1 0,0 0 0,0-1 0,-5 0 0,4-3 0,-3 8 0,-1-4 0,4 4 0,-4 1 0,5 0 0,0 0 0,0-1 0,0 1 0,0 0 0,0 0 0,0-1 0,0 1 0,-4 4 0,-2 2 0,-4 8 0,-9 11 0,1 2 0,-2 3 0,10-5 0,-7 8 0,-3 20 0,-7 0 0,0 13 0,5-25 0,10-3 0,-3-12 0,5-1 0,-1-10 0,1 4 0,-5-3 0,4 4 0,-9 0 0,9 0 0,-4-4 0,9 3 0,-3-8 0,26-10 0,-17 1 0,22-16 0,-20 17 0,2-2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3:53:56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24575,'42'0'0,"35"0"-9831,14 9 9086,-21-8 0,6 0 745,15 8 0,2 0 433,-10-7 0,-1-2-433,-3 5 0,-7-1 1960,1-4-1960,-50 0 0,-22-4 0,1 3 0,-10-4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48:06.8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2729 24575,'0'-37'0,"0"-7"0,0 18 0,10-58 0,2-12 0,-7 17-883,2 15 0,2-10 0,-3 9 883,-6-21 0,6-1-167,-5 26 1,0-1 166,2 11 0,0 0 0,-2-2 0,-2 0 0,1-4 0,0 2 0,0-26-84,0-5 84,6 15 0,-4 24 0,3-7 0,-2 24 1906,-2-11-1906,1 20 1062,-2-31-1062,0 24 98,5-23-98,-3 24 0,6-6 0,-7 0 0,8-31 0,-7 12 0,3-12 0,-5 22 0,0 21 0,0-20 0,0 10 0,0 1 0,0-2 0,0 4 0,0 2 0,0-7 0,0 14 0,0 2 0,0-1 0,0-1 0,0 0 0,0-3 0,0 8 0,0-4 0,0 6 0,0-1 0,0-14 0,0-3 0,-5-15 0,4 1 0,-7 9 0,7 6 0,-3 12 0,4 7 0,-3 1 0,3 3 0,-6 5 0,3 4 0,-4 4 0,1 2 0,-3 0 0,-4 4 0,6-3 0,-7 2 0,5 2 0,-5 2 0,-5 17 0,4-12 0,-4 10 0,5-12 0,2-3 0,4-2 0,3-10 0,4 1 0,-2-4 0,3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48:08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24575,'9'10'0,"-2"2"0,5-2 0,-3 2 0,13 10 0,-7-7 0,8 11 0,-10-12 0,-2 1 0,-2-3 0,0-3 0,-2 1 0,-1-1 0,0-6 0,-6 3 0,6 0 0,-3 1 0,3 2 0,1-3 0,-4 0 0,0 3 0,0 1 0,0 0 0,0 2 0,3-8 0,-5 4 0,1-5 0,-2 1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1:3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24575,'26'45'0,"1"5"0,-2-20 0,5 22 0,4-15 0,5 19 0,-13-25 0,10 18 0,-7-10 0,16 13 0,13 26 0,-1-11 0,2 14 0,-24-38 0,-12-8 0,-13-16 0,-3 5 0,1-1 0,8 19 0,-6-13 0,5 5 0,-10-12 0,-3-14 0,1 6 0,-2-8 0,1 0 0,-2 1 0,3-1 0,1 0 0,-1 3 0,0-2 0,-3 2 0,3-3 0,-3 0 0,3 0 0,0 1 0,-3 2 0,6-3 0,-5 6 0,1-2 0,-2 17 0,4-6 0,2 21 0,-2-16 0,5 7 0,-8-14 0,5-5 0,-5-5 0,5 5 0,-5-3 0,6 12 0,-6-12 0,5 5 0,-5-6 0,1 0 0,-2-1 0,0-3 0,0 3 0,3 1 0,1 2 0,-1 1 0,0-4 0,-3-5 0,3-2 0,-3-8 0,3 0 0,-3 2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1:3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24575,'-3'9'0,"0"0"0,0 0 0,3 6 0,-7 4 0,6 5 0,-6-1 0,6 1 0,-2 9 0,3-7 0,-4 7 0,3-14 0,-2-4 0,3-4 0,0-4 0,0 2 0,0-3 0,-3-2 0,2 1 0,-1-1 0,2 2 0,0 0 0,-3 0 0,2 1 0,-2-1 0,3 0 0,0 0 0,-3-2 0,3 1 0,-6-2 0,5 4 0,-4-1 0,4 0 0,-2 0 0,3-5 0,0-5 0,0 0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1:3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24575,'9'2'0,"44"15"0,-16-5 0,55 19 0,-43-23 0,23 10 0,-7-10 0,-22-1 0,7-1 0,-36-3 0,4-2 0,-9 2 0,0-3 0,-3 2 0,3-1 0,1 7 0,3-6 0,-4 6 0,0-5 0,-2 1 0,-1-1 0,-3-1 0,0 2 0,0 2 0,-3-3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5:22.6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83 24575,'54'-4'0,"-4"7"0,25 4 0,-10 0 0,9 5-830,21-10 830,-5 4 0,5-6 0,-12 0 0,-16 0 0,-17 1 0,2-2 0,2-5 0,1-2 0,10 3 0,-1-1 0,-8-4 0,-3-2 0,31-7 0,-45 8 204,-15-2-204,-15 7 0,-6-1 0,3 4 0,-6-3 0,3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5:24.1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0 257 24575,'45'-28'0,"-7"1"0,-25 18 0,-4-1 0,3-2 0,3 1 0,-1 1 0,0-1 0,-2 2 0,-2 2 0,0-5 0,1 5 0,-4-2 0,-1 3 0,0-1 0,-3 4 0,1-3 0,1 3 0,-4-4 0,4 1 0,-4 0 0,5 0 0,-6-1 0,6 4 0,-5-3 0,4 3 0,-4-4 0,4 4 0,-1-3 0,2 6 0,-3-6 0,3 5 0,-3-2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5:25.2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24575,'0'25'0,"7"-1"0,4 9 0,9 2 0,27 39 0,-11-19 0,11 11 0,-21-29 0,-2-9 0,-6-4 0,13 9 0,-13-9 0,1-3 0,-8-7 0,-5-8 0,-3 0 0,3-2 0,-3-16 0,1 6 0,-2-14 0,-2 15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5:28.7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1292 0 24575,'-16'13'0,"1"-1"0,-21 12 0,8 1 0,-15-1 0,-6 17 0,1-13 0,-20 19 0,1 0 0,19-17 0,7-3 0,-2 2 0,-20 12 0,19-19 0,-1 2 0,-34 31 0,19-19 0,5 16 0,4-11 0,21-3 0,-18 5 0,24-20 0,-16 17 0,15-22 0,-16 15 0,18-11 0,-8 1 0,20-6 0,-1-7 0,2-1 0,0 0 0,1-5 0,6 1 0,-3-4 0,0 2 0,-1-3 0,-5 0 0,5 2 0,-2 2 0,3-1 0,2 3 0,-4-5 0,4 1 0,-3 1 0,7-16 0,1 6 0,2-14 0,-3 4 0,0 6 0,3-11 0,-2-3 0,2-11 0,-3-19 0,0 8 0,0 1 0,0 21 0,0 8 0,0 10 0,0-2 0,3 2 0,-2 1 0,2 0 0,-1-3 0,-1 2 0,2-2 0,0 2 0,-3 1 0,3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19:26:03.88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24575,'29'20'0,"-11"-4"0,19 0 0,-5 14 0,9-7 0,20 20 0,-32-22 0,37 12 0,-21-9 0,12-3 0,-3 0 0,-24-15 0,-1 1 0,-13 2 0,-2-8 0,-3 4 0,-1-5 0,-5 4 0,4 2 0,-3-1 0,4 0 0,0-5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5:29.9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24575,'36'0'0,"30"7"0,3 1 0,17 0 0,-3 11 0,12-16 0,-23 15 0,9-12 0,-51 0 0,-11-4 0,-25-6 0,-10-3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5:32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1080 24575,'31'-35'0,"-4"8"0,31-17 0,12-5-1462,-21 17 1,4 0 1461,11-5 0,0 2 0,-18 11 0,3 1 0,29-16 0,2-1 0,-20 10 0,-2-1 0,18-14 0,0-2 0,-8 6 0,-6 1 0,-18 6 0,-3 0 0,5-7 0,-3 0 924,11-15-924,-11 6 0,-2 3 0,-5 8 481,12-19-481,-42 54 0,-3-4 0,0 4 0,-8-2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5:34.1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0 24575,'-20'31'0,"1"-2"0,0 4 0,0 3 0,3-1 0,2-2 0,6-9 0,3-6 0,-1 0 0,5-6 0,-2-2 0,3-1 0,0-3 0,3-2 0,-2 4 0,2-4 0,-3 5 0,0-3 0,0 0 0,-3 0 0,2 1 0,-2-1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5:35.1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24575,'39'19'0,"24"9"0,-12-8 0,-2-2 0,0-1 0,2-4 0,23 6 0,-30-8 0,-16-5 0,-10 0 0,-8-3 0,-1 1 0,-6 1 0,3-4 0,-3 5 0,0-3 0,3 0 0,-5 3 0,1-3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6:40.6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24575,'0'24'0,"0"10"0,4 1 0,-2 0 0,8 17 0,4 3 0,2 22 0,11 17 0,-5-15 0,-8-28 0,1 0 0,13 28 0,0 6 0,8 8 0,-1-15 0,8 8-764,7 0 764,-6 0 0,-14-39 0,-1-1 0,16 34 0,11-2 0,-25-36 0,3 3 0,-20-27 0,-2 5 0,-2-12 0,-1 6 764,1-10-764,-3 2 0,-2-12 0,-5-1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6:41.6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368 0 24575,'-21'14'0,"4"-1"0,-10 10 0,7-6 0,-20 17 0,0-6 0,-3 9 0,-7 7 0,23-18 0,-4 9 0,16-16 0,3 5 0,1-9 0,4 0 0,3-9 0,2-6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6:43.2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24575,'17'20'0,"0"-2"0,-7-6 0,11 10 0,-9-10 0,14 11 0,-15-16 0,7 6 0,-6-6 0,-5 2 0,4-3 0,-4 0 0,3 1 0,2-1 0,-3 0 0,4 0 0,-3-2 0,1-2 0,-7 1 0,5-2 0,-9 4 0,6-4 0,-3 4 0,1-1 0,1 2 0,-1-3 0,-1 6 0,3-5 0,-3 5 0,3-3 0,1 0 0,-1 3 0,0-2 0,0 2 0,-2-3 0,1 1 0,-4-1 0,4 0 0,-1 0 0,-1 0 0,3 0 0,-3 1 0,3 2 0,0-5 0,-2 4 0,-1-4 0,-1 2 0,-1 0 0,5 0 0,-6 0 0,6 0 0,-6 1 0,6-4 0,-5 3 0,4-3 0,-1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7:21.6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 24575,'23'-14'0,"-2"5"0,-9 7 0,15 2 0,-6 0 0,12 0 0,0 0 0,-7 0 0,7 0 0,-15 0 0,5 0 0,-4 3 0,5-2 0,-1 6 0,1-3 0,0 4 0,-8-1 0,15 3 0,-13-3 0,24 4 0,3-1 0,10-3 0,10 4 0,0-9 0,0 3 0,0-5 0,9 7 0,-25-6 0,21 5 0,-33-1 0,8-3 0,-12 3 0,-10-5 0,1 0 0,-5 0 0,-4 0 0,-6 0 0,-3 0 0,0 0 0,0 0 0,3 0 0,1 0 0,7 3 0,2 1 0,5 1 0,27 11 0,-11-8 0,23 6 0,-33-9 0,-6-5 0,-15 0 0,-6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7:22.8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 24575,'-4'19'0,"4"-4"0,4-3 0,6 3 0,-3-2 0,16 14 0,-2-3 0,0 0 0,2 3 0,-4-4 0,-3-3 0,3 2 0,-7-10 0,-8-2 0,5-1 0,-6-3 0,1 0 0,1 0 0,-2-2 0,1 1 0,-1 1 0,-1 1 0,2 5 0,2-5 0,0 5 0,0-5 0,1 2 0,-1-3 0,-3-5 0,0-2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7:24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0 579 24575,'25'-28'0,"10"-10"0,1 2 0,24-25 0,-19 15 0,-2 10 0,0-1 0,6-18 0,-9 18 0,-2 3 0,-4-3 0,-1-2 0,-20 29 0,-3 4 0,-2 0 0,1 6 0,-1-9 0,-1 5 0,2-5 0,-1 0 0,2-1 0,0-2 0,0 2 0,1 1 0,-4 8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19:26:09.65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485 597 24575,'-16'0'0,"-4"5"0,9 5 0,-8 6 0,7 4 0,-15 3 0,6 6 0,-11 4 0,12 6 0,-2-8 0,6 20 0,-7-16 0,4 33 0,-3-10 0,6-1 0,-2 12 0,2-12 0,-10 16 0,14-1 0,-13 1 0,14 14 0,-5-26 0,5 23 0,-5 3 0,13-30 0,-2-3 0,0 3 0,-6 26-337,10-23 1,0 5 336,-5 5 0,1-1-761,5-14 1,0 0 760,0 4 0,0-1 0,0 33-413,0 0 413,0-4 0,8-14 0,-6-24 0,11 12 607,-12-28-607,4 6 1537,-5-2-1537,5-6 463,2 7-463,5-7 0,-1-2 0,-5-1 0,3-10 0,-8 10 0,8-17 0,-8 16 0,13-9 0,-12 6 0,13 3 0,-9-9 0,1 6 0,2-4 0,-4-9 0,5 8 0,-4-8 0,3 8 0,-4-7 0,6 7 0,-1-8 0,4 4 0,-2-5 0,2 0 0,-4 0 0,5 0 0,1 0 0,0 0 0,3 0 0,5-4 0,21 15 0,15-6 0,-2 10 0,-10-8 0,-19-6 0,-9-5 0,-4 3 0,-2-8 0,-8 8 0,3-3 0,-3 4 0,4 0 0,0-5 0,0 0 0,13 1 0,-10-5 0,38 21 0,-30-14 0,46 18 0,-3-1 0,-3-12 0,23 14 0,-42-20 0,4 3 0,-22-4 0,-9-6 0,-5 4 0,0-3 0,0 4 0,0-1 0,0-3 0,13 9 0,-10-8 0,23 4 0,-10-6 0,13 0 0,14 0 0,5 0 0,14 0 0,16 0 0,-27 0 0,23 0 0,-42 0 0,4 0 0,-18 0 0,-12 0 0,-1 0 0,-1 0 0,-2 0 0,7 0 0,-3-5 0,4-1 0,9-5 0,16-11 0,-2 0 0,13-4 0,3-2 0,11-8 0,-9 7 0,-3 2 0,-8 2 0,-7-1 0,-14 8 0,16-11 0,-15 14 0,12-11 0,-26 15 0,4-10 0,20-28 0,-5-16 0,-5 19 0,1-5 0,1-22 0,0 2-989,17-15 989,-14 17 0,-2 2 0,2 5 0,-9 12 0,-1-2 0,15-39 0,-17 14 0,-3 22 0,0-3 0,-6 4 0,-1-2-1268,5-15 0,0-2 1268,1-4 0,-3-1 0,-9 7 0,-1 3-82,4 12 0,-2 2 82,-7-5 0,0 1 0,8 4 0,1 2 0,-8-43 0,4 12 0,-2 1 0,-4-6-336,1 13 0,-2 1 336,-7-3 0,6 5 818,-15-12-818,9 37 2534,-8-13-2534,1 8 190,-1-12-190,0 2 819,-11-22-819,5 24 0,-8 2 0,6 10 0,1 19 0,7 9 0,-3 4 0,3 1 0,-13-2 0,-2-3 0,-8 0 0,0-4 0,-30-4 0,-7-7 0,25 13 0,-4 1 0,-15 0 0,1 1 0,19 3 0,1 3 0,-48-6 0,31 4 0,31 14 0,-19-6 0,15 8 0,0 0 0,0 0 0,-15 0 0,11 0 0,-10 5 0,14-3 0,-15 12 0,11-7 0,-11 9 0,15-9 0,8-2 0,-6 1 0,15 0 0,-7 5 0,8 0 0,1-1 0,-1 0 0,-7 7 0,10-5 0,-10 5 0,4 0 0,-7 2 0,-8 7 0,13-12 0,-25 14 0,6-16 0,-13 12 0,5-9 0,14-2 0,-1 3 0,13-8 0,3 1 0,9-9 0,-1 4 0,0-2 0,-3 6 0,3-6 0,-4 7 0,4-8 0,-4 8 0,4-4 0,-4 1 0,-1-2 0,1 1 0,-1 0 0,5 6 0,-3-1 0,3 0 0,-5 0 0,5 0 0,1-4 0,5-2 0,0-4 0,-1 0 0,6 5 0,-4-4 0,3 3 0,0 1 0,-3-4 0,3 3 0,-4-4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0:05:11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0 24575,'-6'7'0,"-1"2"0,1 0 0,-3 4 0,2-1 0,-2-2 0,3-1 0,-2 5 0,2-3 0,-13 16 0,5-8 0,-12 19 0,13-17 0,-15 23 0,14-22 0,-11 6 0,10-6 0,-7-2 0,-12 12 0,-2 2 0,-1-6 0,4 3 0,2 3 0,-3 1 0,-2 7 0,10-13 0,-1-4 0,11-8 0,4-5 0,1-1 0,4-1 0,-5 0 0,-4 7 0,6-9 0,-2 7 0,6-9 0,2 3 0,-1-2 0,4 2 0,-5-6 0,6 3 0,-6-5 0,8 1 0,-1-10 0,2 0 0,0-7 0,-3-3 0,0 4 0,0-8 0,3 8 0,-3-4 0,3 6 0,-3-1 0,0 1 0,0-1 0,0 3 0,0 1 0,0-5 0,0 3 0,0-4 0,0 6 0,0 3 0,0-1 0,0-2 0,0 2 0,0-2 0,0 3 0,0 0 0,0 2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0:05:1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24575,'6'0'0,"-2"-3"0,1 2 0,-1-1 0,2 2 0,3 0 0,0 0 0,4 0 0,-1 0 0,-2 0 0,-1 0 0,-3 0 0,1 0 0,-1 0 0,3 0 0,5 0 0,0 2 0,4-1 0,-9 2 0,0-3 0,-3 0 0,-2 3 0,1-3 0,-1 3 0,2-3 0,-3 3 0,3-3 0,-3 3 0,4-3 0,7 0 0,-3 0 0,3 3 0,-5-2 0,-3 1 0,-2-4 0,-1 1 0,-3-2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0:06:29.250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24575,'19'10'0,"-4"-1"0,-3 0 0,3 2 0,4 3 0,-1 1 0,0-1 0,-1 0 0,-3-2 0,9 4 0,-12-3 0,10 2 0,-12-7 0,7 4 0,-6-8 0,8 10 0,-5-4 0,2-2 0,-3 3 0,-2-7 0,2 8 0,6-1 0,0 4 0,1-1 0,16 12 0,0 1 0,4 2 0,6 0 0,11 7 0,3-2 0,21 23 0,-15-22 0,12 12 0,-28-27 0,11 5 0,-15-9 0,-8-5 0,15 12 0,1-11 0,-21-1 0,17-1 0,-38-9 0,7 2 0,-6-3 0,-2 3 0,2-2 0,-6 2 0,6-3 0,-2 0 0,0 0 0,1 2 0,4-1 0,4 5 0,5-1 0,18 5 0,-14-2 0,14 2 0,-23-5 0,-1-2 0,-9-3 0,-3-2 0,-3-2 0,3 1 0,-2 0 0,5 3 0,-3 0 0,12 15 0,-6-9 0,7 9 0,-7-9 0,-5-5 0,-1 1 0,-3-2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0:06:30.5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0 24575,'0'20'0,"0"-2"0,4 8 0,3 5 0,-1 22 0,2-15 0,-2 13 0,-1-7 0,5 3 0,-6-3 0,2-18 0,0-10 0,-2-9 0,-1 5 0,3-8 0,-3 2 0,1-4 0,-2 2 0,-2 5 0,3-2 0,-2 2 0,2-3 0,-3 0 0,0 0 0,2 0 0,2-2 0,5-15 0,-2 2 0,2-10 0,-6 13 0,0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0:06:32.13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35 24575,'62'0'0,"-14"0"0,24 0 0,-26 0 0,8 0 0,-24 0 0,11 0 0,-25 0 0,10-3 0,-16 3 0,-1-3 0,-3 3 0,1-3 0,-1 2 0,0-4 0,0 1 0,-2-2 0,1 3 0,-2 0 0,4 3 0,-1-3 0,0 2 0,3 1 0,1 1 0,2 2 0,1-1 0,-1-1 0,-2 2 0,-1-3 0,-6-3 0,3 2 0,-3-1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0:07:38.0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5944 1035 24575,'-17'0'0,"3"0"0,5 0 0,2 0 0,-5 0 0,2 0 0,-8 0 0,-1 0 0,1 0 0,-14 0 0,11 0 0,-31 0 0,5 0 0,-18 0 0,0 0 0,0 0 0,9 0 0,-16 0 0,37 0 0,-42 0 0,33-6 0,-21 5 0,-7-17 0,-5 8 0,-1-11 0,-15 13 0,17-4 0,8 5 0,-13-6 0,23 6 0,-34-6-447,13 5 447,-7-12 0,35 10 0,-1-1 0,-39-10 0,32 11 0,1 0 0,-21-3 0,-11-2 0,4-5 0,5 4 0,21 4 0,0 1 0,-21-3 0,-14 0 0,21 0 0,-1 7 0,8-5 0,-16 5 0,6-7 0,-18-1 0,8-6 0,31 13 0,-2-1-498,4-5 1,-1 0 497,-8 1 0,-1 1 0,4 0 0,2-1 0,4 2 0,2 0-244,-43-10 244,9 5 0,1-11 0,-10 4 0,7-6-376,27 14 0,-1-1 376,13-2 0,-4-1 0,-37-5 0,-1 1 0,35 6 0,1 0 0,-23-2 0,4 3 0,-2 2 0,2 6 0,8-3 0,11 4 403,1-5-403,9 1 963,10 1-963,2 1 253,14 4-253,4-1 819,6 5-819,3-1 0,0 2 0,-3 0 0,-1-3 0,-8 2 0,-10-2 0,2 0 0,-16 2 0,-21-10 0,21 6 0,-14-2 0,41 0 0,6 6 0,3-4 0,0 4 0,-4-4 0,-4 4 0,0-5 0,-4 6 0,1-3 0,-2 3 0,-23-6 0,18 5 0,-9-5 0,27 3 0,0 2 0,0-4 0,-1 1 0,-5-2 0,5 0 0,-2 2 0,5-1 0,14 28 0,0-9 0,10 19 0,-2-2 0,-7-15 0,5 11 0,-9-14 0,2-1 0,-3-2 0,1-1 0,-1 0 0,0-2 0,0 4 0,0-1 0,1 3 0,-1-1 0,-3-2 0,3-1 0,-3 0 0,4 5 0,2 14 0,-5-9 0,5 12 0,-6-23 0,2 6 0,-13-38 0,6 20 0,-8-22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20:07:39.42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1 106 24575,'24'0'0,"23"8"0,20-6 0,17 7 0,2-15 0,-22 0 0,-1-7 0,-16 6 0,6-3 0,-17 5 0,-3-5 0,-15 6 0,-3 0 0,-9 2 0,0-2 0,-3-2 0,3 2 0,8 2 0,-3 2 0,7 0 0,-9 0 0,0 0 0,-2 0 0,-1 0 0,0 0 0,-3-6 0,3 5 0,0-5 0,9 6 0,-4 0 0,3 0 0,-8-3 0,0 3 0,0-6 0,1 2 0,2-5 0,-3 5 0,1 1 0,-5 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1:3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24575,'26'45'0,"1"5"0,-2-20 0,5 22 0,4-15 0,5 19 0,-13-25 0,10 18 0,-7-10 0,16 13 0,13 26 0,-1-11 0,2 14 0,-24-38 0,-12-8 0,-13-16 0,-3 5 0,1-1 0,8 19 0,-6-13 0,5 5 0,-10-12 0,-3-14 0,1 6 0,-2-8 0,1 0 0,-2 1 0,3-1 0,1 0 0,-1 3 0,0-2 0,-3 2 0,3-3 0,-3 0 0,3 0 0,0 1 0,-3 2 0,6-3 0,-5 6 0,1-2 0,-2 17 0,4-6 0,2 21 0,-2-16 0,5 7 0,-8-14 0,5-5 0,-5-5 0,5 5 0,-5-3 0,6 12 0,-6-12 0,5 5 0,-5-6 0,1 0 0,-2-1 0,0-3 0,0 3 0,3 1 0,1 2 0,-1 1 0,0-4 0,-3-5 0,3-2 0,-3-8 0,3 0 0,-3 2 0,0-2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1:3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24575,'-3'9'0,"0"0"0,0 0 0,3 6 0,-7 4 0,6 5 0,-6-1 0,6 1 0,-2 9 0,3-7 0,-4 7 0,3-14 0,-2-4 0,3-4 0,0-4 0,0 2 0,0-3 0,-3-2 0,2 1 0,-1-1 0,2 2 0,0 0 0,-3 0 0,2 1 0,-2-1 0,3 0 0,0 0 0,-3-2 0,3 1 0,-6-2 0,5 4 0,-4-1 0,4 0 0,-2 0 0,3-5 0,0-5 0,0 0 0,0-1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9:51:3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24575,'9'2'0,"44"15"0,-16-5 0,55 19 0,-43-23 0,23 10 0,-7-10 0,-22-1 0,7-1 0,-36-3 0,4-2 0,-9 2 0,0-3 0,-3 2 0,3-1 0,1 7 0,3-6 0,-4 6 0,0-5 0,-2 1 0,-1-1 0,-3-1 0,0 2 0,0 2 0,-3-3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19:26:05.82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2043 24575,'45'0'0,"13"0"0,29-11-1389,-33 6 0,2-2 1389,13-10 0,1 0-1639,0 4 1,0 0-1,7-4 1,0 0 1498,-13 5 0,1 1 508,17-5 0,2-3-368,-12-3 0,-1-5 0,4-7 0,-2-3 0,-6 2 0,-6-2 0,-9-6 0,-5 0 0,24-19 0,-33 20 0,-4 2 0,6-3 0,0-6 0,-29 29 877,6-24-877,1-5 3276,3-24-369,13 0-2907,6-14 0,-9 11 0,-2 30 0,1-1 617,-7-5 0,0 0-617,8 2 0,2-1-920,0-9 1,0-1 919,0 11 0,-2 4 0,9-20-178,-12 21 0,1 3 178,7-4 0,10-24 0,-8 24 518,-19 15-518,-2 2 1855,-7 14-1855,0 0 404,-4 4-404,-2 10 0,-17 2 0,0 9 0,-12 0 0,5-4 0,-1 3 0,1 1 0,-9 3 0,6 2 0,-6-4 0,9 4 0,-1-9 0,5 8 0,2-8 0,-1-1 0,8 4 0,-11-8 0,6 4 0,-4-5 0,-3 0 0,7 0 0,-2 0 0,-1 0 0,3 0 0,-16 0 0,14 0 0,-5 0 0,14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28:02.8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1563 193 24575,'-24'0'0,"-1"3"0,3 1 0,-5 4 0,11-1 0,-10 2 0,5-5 0,-17 6 0,8-5 0,-8 6 0,-11 1 0,6-1 0,-40 11 0,-5 3-402,38-8 1,0-1 401,0-3 0,1 0 0,-4 6 0,0 1 0,2-2 0,1 0 0,-1 2 0,1 2 0,-4 3 0,1-1 0,-24 7 0,8 12 0,25-26 0,19 6 0,14-15 0,-3 3 0,6 0 0,-2-4 803,2-3-803,4 2 0,-2-5 0,5 5 0,-5-5 0,2 2 0,-4-3 0,4 3 0,-2-2 0,2 5 0,-3-5 0,0 2 0,-1 1 0,1-4 0,6-6 0,-1 0 0,5-11 0,-3 9 0,0-11 0,0-10 0,-16-54 0,6 21 0,-8-31 0,13 42 0,0 11 0,4-9 0,-8 8 0,7-10 0,-4 20 0,2-5 0,3 18 0,-3-10 0,4 7 0,0 4 0,0 6 0,0 4 0,0 0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28:03.8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24575,'35'0'0,"-6"0"0,-1 4 0,8-4 0,-12 8 0,25-2 0,-19 4 0,8-4 0,-11 2 0,-6-7 0,0 7 0,-7-8 0,-3 4 0,-1-1 0,-3-2 0,1 5 0,2-2 0,1 3 0,3 0 0,-3-3 0,0 2 0,-4-5 0,0 2 0,0 0 0,0-2 0,0 2 0,0-3 0,-3 3 0,6 5 0,-5-4 0,5 6 0,-3-9 0,-3 5 0,-1-2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15:37:33.5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1337 0 24575,'-81'51'0,"-1"0"0,1 0 0,3-1 0,3 0 0,6-5 0,9-7 0,3-3-861,-13 10 1,4 1 860,20-12 0,2 0 0,-10 0 0,1 0 0,12-2 0,1-1 0,-38 16 0,32-15 0,0 1 0,-23 14 557,14-5-557,22-17 285,20-13-285,13-11 0,1-2 0,5-3 879,-2-2-879,3 2 0,1-4 0,-1 1 0,0 3 0,0-2 0,0 5 0,-3-5 0,2 2 0,-2-4 0,0 1 0,2 3 0,-5-2 0,6 5 0,-7-6 0,3 3 0,1 0 0,-4-2 0,4 2 0,-1-6 0,1-2 0,0-2 0,3-6 0,-2-2 0,8-18 0,4-1 0,-2-1 0,2 4 0,-4 11 0,1-1 0,0 1 0,2 5 0,-11 5 0,5 7 0,-9 6 0,2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15:37:34.7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8 24575,'7'-4'0,"9"0"0,25 14 0,13-1 0,32 10-848,-8-4 848,-25-7 0,0 0 0,27 7 209,-6-1-209,-15-1 0,-18-7 0,-1 3 0,-8-5 0,-18 1 0,-8-2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1:10.0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94 24575,'15'-4'0,"-2"-3"0,-2 7 0,0-4 0,3 4 0,0 0 0,7 0 0,-6-3 0,5 2 0,-5-2 0,-4 3 0,-1-3 0,-3 2 0,0-2 0,4 3 0,-3 0 0,2 0 0,0 0 0,1 3 0,4-2 0,-4 5 0,2-5 0,-5 2 0,6-3 0,-6 0 0,2 0 0,0 0 0,-5-3 0,5 2 0,-6-2 0,3 3 0,0 0 0,3-3 0,1 2 0,4-6 0,-1 7 0,0-7 0,-3 6 0,3-2 0,-6 3 0,2 0 0,-3 3 0,0-2 0,0 2 0,1-3 0,-1 0 0,3 0 0,-2 0 0,5 0 0,-5-3 0,3 2 0,-1-2 0,1 3 0,0 0 0,3 0 0,13-6 0,-3 5 0,8-5 0,-12 6 0,-12-3 0,5 2 0,-8-2 0,5 3 0,-3-3 0,4 2 0,0-2 0,3 3 0,-3-3 0,3 2 0,-3-2 0,3 3 0,-3 0 0,3 0 0,13 0 0,-3 4 0,14-3 0,-10 3 0,-7-4 0,5-4 0,-14 2 0,8-5 0,-12 3 0,2 0 0,-3 1 0,3 3 0,2 0 0,8 4 0,-5-3 0,11 3 0,-10-4 0,4 0 0,0 0 0,2 0 0,5 0 0,-5 3 0,4-2 0,-11 5 0,5-5 0,-5 2 0,-1-3 0,0 0 0,-2-3 0,1 2 0,-5-2 0,2 3 0,-3 0 0,4 0 0,0 0 0,3 0 0,1 3 0,5-2 0,-5 2 0,5-3 0,-5 0 0,-1 0 0,0 0 0,1 0 0,-1 0 0,0 3 0,7 2 0,-9-1 0,7 0 0,-11-4 0,6 0 0,-6 0 0,5 0 0,-5 0 0,6 3 0,-3-2 0,0 2 0,3 1 0,-3-4 0,3 3 0,0-3 0,-3 0 0,9 0 0,-8 4 0,8-4 0,-5 4 0,-4-4 0,-1 0 0,4 0 0,-6 0 0,6-4 0,-7 4 0,0-4 0,0 4 0,0 0 0,9 0 0,-3 0 0,7 0 0,-6 0 0,6 0 0,2 0 0,-1 0 0,5 4 0,-4-3 0,5 3 0,-5 0 0,-2-4 0,-9 4 0,-1-4 0,-6-4 0,-1 0 0,1 0 0,-4-2 0,4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1:21.9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15 24575,'15'-8'0,"-2"4"0,-6 1 0,4 3 0,0 0 0,3 0 0,-3 0 0,3 3 0,-3-2 0,0 2 0,-1-3 0,-3 0 0,1 0 0,-1 0 0,3 3 0,-2-2 0,11 2 0,-6-3 0,13 4 0,-5-3 0,7 8 0,-10-8 0,-2 3 0,-9-4 0,0 0 0,0 0 0,0 0 0,4 0 0,-3 0 0,5-4 0,-2 4 0,4-4 0,-1 4 0,0 0 0,1 0 0,-1 0 0,0 0 0,-3-3 0,3 2 0,-3-2 0,3 3 0,1 0 0,-1 3 0,6 2 0,-4-1 0,10 8 0,-5-10 0,-2 7 0,0-6 0,-11-3 0,2 4 0,-3-4 0,0 0 0,0 0 0,1 0 0,-1 0 0,0 0 0,0 0 0,0 0 0,3-4 0,1 4 0,4-4 0,-1 4 0,6 0 0,-7 0 0,6 0 0,-8 0 0,3 0 0,1 0 0,-4 0 0,-1 0 0,-3 0 0,0 0 0,1 0 0,-1 0 0,3 0 0,-2 0 0,5 0 0,4 0 0,-1 0 0,10 0 0,-10 0 0,20 0 0,-21 0 0,15 0 0,-19 0 0,0 0 0,3 0 0,-6 0 0,2 0 0,-3 0 0,0 0 0,4 0 0,-3 0 0,5 4 0,-5-4 0,2 4 0,-3-4 0,4 0 0,-3 0 0,5 0 0,-5 0 0,11-5 0,-6 4 0,13-3 0,-10 1 0,4 2 0,0-2 0,1 3 0,1 0 0,4 0 0,-5 0 0,7 0 0,-7 3 0,5-2 0,-13 2 0,3 0 0,-9-2 0,3 2 0,1-3 0,4 0 0,-1 0 0,0-3 0,-3 2 0,0-2 0,-1 3 0,-2 0 0,5 0 0,-1 0 0,-1 0 0,-1 0 0,0 3 0,1-2 0,9 2 0,-4-3 0,4 0 0,-5 0 0,-1 0 0,0 0 0,6 0 0,2-4 0,-4 3 0,2-3 0,-9 4 0,0-3 0,-1 2 0,-3-2 0,0 3 0,1 0 0,2 3 0,-2 1 0,5 0 0,-5-1 0,6-3 0,-6 0 0,5 0 0,-5 0 0,2 0 0,-3 0 0,1 0 0,-1 3 0,0-2 0,0 2 0,0-3 0,0 3 0,0-2 0,0 2 0,0 0 0,1-2 0,-1 2 0,0-3 0,0 0 0,3 0 0,-2 0 0,6 0 0,-7 0 0,4 0 0,-4 0 0,-3-3 0,2 2 0,-5-5 0,5 5 0,-5-5 0,2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1:44.798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1 8 16383,'71'-4'0,"-8"1"0,-36 3 0,11 0 0,3 0 0,-1 0 0,8 0 0,3 0 0,35 7 0,-7 2 0,7 0 0,-14 4 0,13-3 0,-35-3 0,1 2 0,39 6 0,-33-6 0,1-1 0,-8-4 0,1 0 0,0 0 0,1-1 0,7-2 0,-1-2 0,30 1 0,-1 0 0,9-7 0,-46 2 0,18-3 0,-44 5 0,25 3 0,-25 0 0,7 3 0,-5 1 0,-3 0 0,17-1 0,-17-3 0,10 0 0,-6-7 0,2 5 0,5-9 0,-7 10 0,11-4 0,13 5 0,24 8 0,-19-2 0,34 9 0,-34 4 0,19-3 0,-14-1 0,-20-5 0,-3-9 0,-20 3 0,8-8 0,7 0 0,10-6 0,33 4 0,1 0 0,22 14 0,-22-1 0,16 2 0,-27 3 0,-2-10 0,-5 4 0,-29-6 0,2 0 0,-5-6 0,-6-4 0,7 2 0,0-1 0,13 9 0,0 0 0,2 0 0,16 0 0,-26 0 0,36 0 0,-26 0 0,19 0 0,-11 0 0,0 6 0,0 1 0,-1 6 0,12 1 0,-8-1 0,7-5 0,-4-1 0,0 0 0,10-5 0,-3 3 0,-3-1 0,-18-4 0,16 0 0,-18 0 0,-1-5 0,-11 1 0,-10-4 0,2-12 0,-4 6 0,13-6 0,-8 12 0,6 5 0,0 3 0,-3 0 0,5 3 0,-4-6 0,-1-1 0,-5-8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1:47.896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0 8 16383,'98'-4'0,"0"0"0,-34 11 0,21-5 0,13 4 0,-48-2 0,1 0 0,6-4 0,6 1 0,35 7 0,1 0 0,-33-6 0,1-2 0,16 3 0,9 1 0,-7-2 0,1-2 0,-4 0 0,5 0 0,2 0 0,-20 0 0,2 0 0,-6 0 0,-3 0 0,-2 0 0,17 0 0,0 0 0,-16 0 0,-3 0 0,-7 0 0,-1 0 0,5 0 0,-1 0 0,33 0 0,-2 0 0,0 0 0,3 0 0,10 0 0,0 0 0,0 0 0,1 0 0,-45 0 0,0 0 0,-3-4 0,-1 1 0,4 2 0,1 0 0,0-7 0,-1 1 0,-4 5 0,0 2 0,8-4 0,4 0 0,25 3 0,2 2 0,-20-1 0,1 0 0,24 0 0,-2 0 0,-34 0 0,-4 0 0,6-1 0,-1 2 0,-4 3 0,2 0 0,14-3 0,1 0 0,-7 3 0,-2-1 0,-13-2 0,1-2 0,17 1 0,-3 0 0,9 0 0,-19 0 0,-1 0 0,29 0 0,-19 7 0,-11-5 0,6 10 0,4-11 0,15 5 0,22-6 0,-13 0 0,-23 0 0,6 7 0,-17-6 0,12 6 0,6-1 0,4 3 0,13 14 0,-22-12 0,1 4 0,1-2 0,9-9 0,-11 3 0,0 0 0,19-7 0,-11 0 0,11 0 0,-30 0 0,-1 0 0,18 0 0,-11-1 0,1 2 0,18 6 0,-31-6 0,3 0 0,7 6 0,-2 2 0,23-1 0,6 2 0,-41-4 0,12-6 0,-24 0 0,28-6 0,-15 5 0,-11-5 0,33 6 0,-18 0 0,25 0 0,7 0 0,-4 8 0,20-7 0,0 14 0,0-13 0,-21 5 0,6-7 0,2 0 0,-5-7 0,-21 3 0,0 0 0,21-4 0,-21 4 0,1 1 0,19 3 0,-4 0 0,5 0 0,-13 0 0,31 0 0,0 0 0,-44 0 0,1 0 0,-5 0 0,0 0 0,3 0 0,3 0 0,20 0 0,1 0 0,-16 0 0,0 0 0,12 0 0,-1 0 0,-17 0 0,-4 0 0,15 0 0,17 0 0,-9 0 0,4 0 0,-4 0 0,-2 7 0,3 2 0,12-1 0,1 6 0,8-5 0,-42-2 0,0 2 0,39 7 0,-39-11 0,-1 0 0,32 1 0,-18-6 0,15 0 0,-18 0 0,0 0 0,-2 0 0,-22 0 0,-2 0 0,-11 0 0,-5 0 0,16 0 0,-14 0 0,16 4 0,-2-3 0,2 9 0,1-9 0,-4 5 0,-9-6 0,-7 0 0,-1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1:56.9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 24575,'18'0'0,"9"0"0,-5 0 0,9 4 0,-4-3 0,0 3 0,11-4 0,-8 0 0,2 0 0,-12 0 0,-6 0 0,7 0 0,0 0 0,6 0 0,1 0 0,-10 0 0,1 0 0,-8 0 0,4 0 0,-4 0 0,-1 0 0,-3-4 0,0 4 0,4-4 0,-3 1 0,5 2 0,-2-2 0,4 0 0,-4 2 0,8-2 0,-1 3 0,10 0 0,-1 0 0,-5 0 0,3 0 0,-9 0 0,4 0 0,-5 0 0,5 0 0,1 4 0,1-3 0,4 3 0,-11-4 0,11 0 0,-4 0 0,5 0 0,-5 0 0,4 0 0,6 0 0,19 0 0,2 0 0,-11 0 0,4 0 0,-14 0 0,8 0 0,-2 0 0,-11 8 0,-5-6 0,-2 9 0,-6-10 0,-3 2 0,0 0 0,-4-2 0,3 2 0,-2-3 0,6 0 0,-3 0 0,6 0 0,-5 4 0,2-4 0,-7 4 0,0-1 0,0-3 0,0 4 0,0-4 0,0 0 0,0 3 0,4-2 0,0 2 0,3-3 0,6 0 0,2 0 0,5 0 0,-5 0 0,-2-3 0,-9 2 0,-1-6 0,-3 6 0,0-5 0,-15-3 0,8 4 0,-12-3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2:00.2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42 24575,'11'-8'0,"15"1"0,25 7 0,-9 0 0,27 0 0,-18 0-3277,24 8 0,12-6 2875,-20 5 402,23-7 0,-23 0 0,20 0 0,-1 0 0,-22 0 0,8 0 0,-29-4 0,5-1 0,-26-1 0,-2 2 3276,-6 4 0,0-3-2872,1 2-404,11-2 0,-9 3 0,26 0 0,-8 0 0,16 0 0,0 0 0,-11 0 0,-2 0 0,-11 0 0,11 0 0,-17 0 0,15 0 0,-7 0 0,1 0 0,7 0 0,-15 0 0,16 0 0,-13 0 0,14 0 0,-12 0 0,43-8 0,-32 6 0,31-5 0,-42 7 0,11 0 0,3 0 0,-1 0 0,8 0 0,-7 0 0,-1 0 0,9 0 0,-9 0 0,1 0 0,7 0 0,-8 0 0,1 0 0,-3 0 0,-1 0 0,4 0 0,10 0 0,-17 0 0,13 0 0,11 0 0,-2 0 0,18 0 0,-34 0 0,-2 0 0,-16 0 0,4 0 0,6 5 0,-2-3 0,18 9 0,-8-10 0,32 12 0,-15-11 0,-2 5 0,6-7 0,-23 0 0,47 0 0,-28 6 0,25 2 0,-28 5 0,7 1 0,-10-7 0,10 5 0,-7-10 0,18 11 0,3-4 0,2-1-473,18 7 473,-28-14 0,15 13 0,-18-12 0,11 5 0,0-7 0,-22 2 0,1 2 0,29 4 0,-28-3 0,-2-1 0,22 2 0,-1 1 0,-20-6 0,15 6 473,-26-7-473,29 0 0,-18 0 0,18 0 0,-8 0 0,-16-3 0,20-5 0,-21-3 0,38-5 0,14 0-802,-49 11 0,1 1 802,47-4 0,-13 8 0,-10 7 0,-28-6 0,11 6 0,-24-7 0,17 0 0,0 0 0,21 0 0,-16 0 0,37 0 0,-26-7 0,-14 3 0,0-1 0,17-10 0,-2 10 0,-1 1 1065,-3-2-1065,4 6 0,0 0 0,-9 0 0,13-4 0,-28-4 0,-21 2 0,3-4 0,-11 9 0,-4-2 539,2 3-539,-1 0 0,2 0 0,-3 0 0,3 3 0,2-2 0,0 2 0,4 0 0,0-2 0,2 2 0,5-3 0,1 0 0,-1 0 0,0 0 0,11 0 0,2 0 0,11 0 0,-19 0 0,3 0 0,-16 4 0,2-3 0,-1 3 0,1 0 0,11 3 0,-2-2 0,7 5 0,-18-9 0,6 3 0,-7-4 0,9 0 0,1 0 0,-7 0 0,-1 0 0,-9 0 0,3 0 0,-3 0 0,3 0 0,-2 0 0,-2 0 0,3 0 0,-1 0 0,6 0 0,-4 0 0,6 0 0,2 0 0,5 0 0,-5 0 0,-2 0 0,-9 0 0,-1 0 0,-3 0 0,0 0 0,0 0 0,1 0 0,2 0 0,-2 0 0,2 0 0,-3 0 0,4 3 0,0-2 0,9 2 0,12-3 0,-2 4 0,2-3 0,-15 3 0,-10-1 0,-4 1 0,-3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19:26:06.67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24575,'12'16'0,"6"-1"0,-12-1 0,9-2 0,11 24 0,-7-16 0,32 46 0,-7-9 0,16 14 0,-2-3 0,-19-29 0,-3-8 0,-20-21 0,-6-6 0,-6-4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2:03.7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24575,'26'4'0,"15"-1"0,-17-3 0,37 7 0,26 1 0,-15 0 0,-18-4 0,-3-1 0,-8-3 0,16 0 0,-35 0 0,7 0 0,-17 0 0,27 0 0,-20 0 0,26 4 0,-15-3 0,-2 3 0,19-4 0,-9 0 0,0 0 0,-8 0 0,-11 0 0,-7 0 0,6 0 0,-4 0 0,10 0 0,-5 0 0,7 0 0,9 6 0,-7-5 0,2 5 0,-12-6 0,-8 3 0,-2-2 0,0 2 0,-2-3 0,6 0 0,-3 0 0,0 0 0,2 0 0,4 0 0,-1 0 0,22 0 0,-19 0 0,13 0 0,-18 0 0,28 0 0,-16 0 0,17 0 0,4 0 0,1 6 0,16-4 0,-3 5 0,1-7 0,-19 0 0,16 0 0,-8 6 0,2-4 0,-2 4 0,-3-6 0,-23-3 0,11-2 0,-20-5 0,4 1 0,-9 5 0,-1 4 0,-3 11 0,0-6 0,10 9 0,1-8 0,30 10 0,-5-5 0,19-3 0,-22-2 0,-2-6 0,-16 0 0,-6 0 0,-8-3 0,-5-1 0,0 0 0,1-3 0,3 6 0,-3-5 0,2 5 0,-2-2 0,0 0 0,-1-1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9:28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1424 1 24575,'-8'7'0,"4"0"0,-5 0 0,1 4 0,-9 5 0,-10 8 0,8-2 0,-4 1 0,7-3 0,8-4 0,-8 4 0,5-9 0,0 3 0,1-3 0,-12 14 0,9-8 0,-13 8 0,12-11 0,-11 11 0,-3 2 0,-10 12 0,10-12 0,-10 18 0,20-25 0,-21 25 0,22-28 0,-19 18 0,19-18 0,-8 5 0,11-8 0,-6-2 0,-2 5 0,-6 1 0,-4 9 0,-7-3 0,4 4 0,-13-3 0,23-11 0,-26 18 0,16-13 0,-10 8 0,13-12 0,6-6 0,10-1 0,-1-4 0,4 3 0,5-3 0,-3 3 0,4-3 0,0-1 0,-1-3 0,1 3 0,0-2 0,0 2 0,-1 0 0,1-2 0,0 2 0,0-3 0,0 3 0,-1-2 0,-2 2 0,-1 0 0,-4 1 0,4 0 0,-3 2 0,6-5 0,1 6 0,1-7 0,5 0 0,-6 0 0,0-4 0,-4 7 0,-4 1 0,1 0 0,-7 3 0,12-3 0,-8 0 0,13-1 0,-3 0 0,0 1 0,-3 3 0,2 0 0,-3 0 0,4-3 0,3 2 0,-3-5 0,10 2 0,-3-9 0,8-2 0,-1-7 0,8-11 0,-9 12 0,13-18 0,-11 3 0,5 5 0,-3-13 0,-2 15 0,1-5 0,0 5 0,-1 2 0,-1 9 0,-3 0 0,2 7 0,-5-2 0,2 5 0,-3-2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39:29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24575,'3'-4'0,"1"1"0,6 3 0,1 0 0,20 6 0,-7-5 0,14 9 0,-11-5 0,0 0 0,1-1 0,9 2 0,-12-5 0,5 8 0,-19-8 0,0 2 0,-4-3 0,0 0 0,-3 3 0,2-2 0,-5 5 0,5-5 0,-2 2 0,7 0 0,-4 1 0,4 0 0,-7 2 0,2-5 0,-5 6 0,5-7 0,-5 7 0,2-7 0,-3 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49:01.1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0 366 24575,'24'-4'0,"1"1"0,13 3 0,2 0 0,22 6 0,2-4 0,-13 1 0,4 0-1639,2-2 1,0-2 1629,0 2 0,1-2 9,6-2 0,-1-1 15,-12 3 0,-1 0-15,5-3 0,1 0 0,10 3 0,-1 2 0,27-1 0,-37 0 0,-3 0 0,1 0 0,17 0 0,-27 0 0,2 0 0,-9-4 764,-23-4-764,3 3 0,-9-2 0,0 7 1648,-3 3-1648,3-2 853,-7 5-853,-6-21 0,0 11 0,-7-16 0,-1 6 0,-25 2 0,9-7 0,-19 10 0,-20-22 0,-11 1-1084,-11-4 1084,27 4 0,3 2 0,10 10 0,-29-19 0,52 28 0,7 0 0,4 4 0,6-1 0,4 5 0,0-5 0,3 5 0,1-2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49:02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 24575,'-15'-1'0,"-2"8"0,-5 11 0,3 5 0,-12 5 0,8-6 0,-10 6 0,-16-3 0,-3 15 0,-11-10 0,19 1 0,6-10 0,10-3 0,-9 4 0,-4-6 0,0 5 0,9-7 0,15-1 0,7-3 0,3-2 0,-1-1 0,1 0 0,3 0 0,1-6 0,3-2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55:02.1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1 565 24575,'7'30'0,"1"2"0,0-11 0,1 7 0,3 20 0,9 27-589,-12-26 1,0 3 588,4 2 0,-1 3 0,-3 8 0,-1 0 0,1-13 0,-1 0 0,1 8 0,-1-1 0,1 18 0,6 16 0,-6-5 0,-1-38 0,0 1 0,1 3 0,-1 0 0,1 45 0,5-12 0,-5 9 0,7-9 0,0 11 0,-7-38 0,-1 0 0,0-8 0,1-1 0,-2 4 0,2-1 160,15 42-160,-8-19 0,6-2 0,-2-14 0,-5 0 0,9-7 0,-11-3 0,8-13 0,-11-11 883,2-5-883,-4-5 134,-4-7-134,-1 0 0,-3 1 0,3 4 0,-2-1 0,6 6 0,-6-4 0,7 10 0,-7-10 0,7 4 0,-8 0 0,4-5 0,-4 6 0,0-7 0,0 6 0,5 12 0,-3-2 0,6 2 0,-7-9 0,6-14 0,-7 7 0,4-8 0,-4 6 0,-4 1 0,4-1 0,-7-6 0,6 1 0,-2-1 0,3 0 0,0 5 0,0-5 0,0 2 0,0-3 0,0 0 0,0 4 0,0-3 0,0 2 0,0-3 0,3-3 0,1-1 0,3-3 0,9 4 0,24 4 0,3-2 0,6 3 0,7 1 0,-5-4 0,2-1-613,24 7 1,4 0 612,-7-2 0,1-2 0,3-3 0,0 0 0,-4 4 0,-2-1 0,-8-7 0,-3 0 0,-5 6 0,-3 0-71,32-5 71,-10 11 0,-22-7 0,-4 1 0,-12 3 0,4-8 1220,-1 3-1220,30 2 0,-41-2 0,60 3 76,-18-4-76,4 0 0,4 0 0,-22-3 0,-2 1 0,10 1 0,-2 2 0,19 3 0,-15 0 0,7 1 0,-12 3 0,-22-10 0,19 3 0,-16-5 0,40-7 0,-17-2 0,-15 5 0,4-1-1288,6-2 1,1-1 1287,0 3 0,3 0 0,13-4 0,-2 0 0,-19 3 0,0 2 0,30-1 0,-1 2 0,-36 3 0,1 0 0,33 0 0,2 0 0,-29 0 0,0 0 0,15-1 0,2 2 0,-2 2 0,2 2-788,10-1 0,1 1 788,-14 0 0,-1-1-401,3 0 1,-2-1 400,28-3 0,-4 0 0,-34 0 0,-2 0 0,15 0 0,8 0 0,1 0 0,-6 0 0,3 0 0,2 0 0,-30 0 0,0 0 0,21 0 0,5 0 0,8 0 0,-1 0 0,-12 0 0,0 0 0,10 3 0,-3 1 0,-24 1 0,-3 0 0,-2-1 0,-1 1 0,4 6 0,1 0 0,-1-5 0,0 0 0,-3 5 0,-1 1 0,9-2 0,2-2 0,10-3 0,1-1 0,-2-3 0,1-3-687,7-5 0,0-3 687,1-3 0,-4-3 0,-10-5 0,-2-1 0,3 7 0,1 0 0,3-7 0,0 2 467,-12 9 1,1 3-468,22-6 0,3 0 0,-15 1 0,0 0 0,4 6 0,0 2 0,-13-4 0,2 2 0,18 1 0,2 3 0,-16 2 0,0-1 0,11-2 0,3 0 0,8 3 0,-3 2 0,-30-1 0,1 0 0,9 0 0,6 0 0,-2 0-122,8 0 0,0 0 122,19-4 0,1-1 0,-15 5 0,-4-2 252,-7-6 0,1 0-252,16 7 0,1 0 0,-17-7 0,2 0-148,-8 6 0,3 3 0,-3-2 148,9-3 0,-2 0 0,10 3 0,2 2 0,10-1 0,1 0 0,-13 0 0,1 0 0,17 0 0,-3 0 0,-28 0 0,-2 0 0,18 0 0,4 0 0,2-5 0,-1 1 0,-14 3 0,3 0 0,-5-2 0,5-1 0,-10 2 0,-17 1 0,-2 2-15,14-2 0,7 1 0,-7 1 15,33 6 0,-1 4 0,1 2 0,-41-3 0,-2 0 0,17 2 0,-2 0 0,25 3 0,-17-14 0,-4 7 0,-2-8 0,-18-12 1701,-3 1-1701,-19-5 284,-12 0-284,-9 11 2185,-1-4-2185,-3 8 1450,0-2-1450,0 3 0,1 0 0,2 3 0,-2-2 0,2 2 0,-3-3 0,0 0 0,-3-3 0,3 2 0,-7-15 0,4 1 0,-4-12 0,0-1 0,0-53 0,0 8 0,0 8 0,0-1-958,-7-25 958,2 23 0,0-2-785,1 17 1,-1-1 784,-3-30 0,-1-7 0,2 24 0,0-2 0,0 0-1219,-3-27 1,-1-2 1218,-1 21 0,-2-3 0,2 4 0,0-17 0,3 2 0,-1-1 0,0 1 0,1 9 0,2 4 0,5 21 0,2 3 0,-4 1 0,0 2-366,4-26 366,0 22 0,0 1 0,0-16 0,-4 19 0,1 1 0,1-6 0,-5-40 0,7-2 0,0 7 0,0 22 0,0-1 0,0-2 0,0-5 0,0 7 0,0-1 0,0-12 743,0 30-743,0-9 1389,-6 11-1389,0 10 2715,0 9-2715,1 6 483,2 14-483,2-5 0,-5 13 0,2 7 0,0 2 0,-2 5 0,5-6 0,-2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1:55:05.9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0 175 24575,'15'12'0,"2"-2"0,-6-7 0,20-3 0,14 10 0,10-2 0,8 0 0,12 6 0,2 0-1200,-1-4 0,3-1 1200,-12 0 0,4 1 0,-5-3 0,6-1 0,0-1 0,23 1 0,1-1 0,-21 0 0,-1-2 0,14-2 0,-1-2 0,-22 1 0,0 0 0,30 0 0,-4 0 0,-3 0-294,-16-4 0,-1 0 294,9 2 0,-25-5 0,2-1 0,41 7 0,-23-12-607,7 11 607,6-11 0,2 4 0,-35 4 0,-4 1 0,6-3 0,33 7 0,-13 0 0,-28 0 0,3 0 0,2 0 0,1 0 0,43 0 0,-44-3 0,1-2 0,35-3 0,-5-2 0,-13-3 0,4 5 0,2-1 0,-2 3 0,-4 6 0,-18 0 0,7 0 0,-20 0 0,17 0 0,-25 0 0,47 0 0,-13 0 0,20 6 235,-29 2 0,1 2-235,-3-1 0,2 1 0,25 4 0,3-2 0,-15-6 0,-1-2 0,-2 0 0,-2 0 0,-6 0 0,-3-1 0,33-1 0,-35 2 0,-1 0 0,34-4 913,-14 0-913,9 0 0,-6 0 656,-16 0-656,17 0 0,-18-11 0,28-7 0,1 3 0,-4 0 0,-21 15 0,8 0 1292,-18 0-1292,-3 0 264,-3 6-264,-18-5 0,19 5 0,2-6 0,2-6 0,9 5 0,10-5 0,-6 0 0,30 4 0,-30-5 0,17 7 0,-9 0 0,-20-3 0,1-2 0,38-4 0,-32 1 0,-5-1 0,-5-2 0,27-4 0,-41-1 0,14 2 0,-19 2 0,-6 8 0,-13 4 0,3 0 0,-6 0 0,7 0 0,11 0 0,1 0 0,4 0 0,-5 0 0,10 0 0,2 0 0,0 0 0,-2 0 0,-10 4 0,-7-3 0,5 3 0,-10-4 0,1 0 0,-7 0 0,0 0 0,-2 0 0,6 0 0,-3-4 0,0 0 0,3 0 0,-3-2 0,3 2 0,0 0 0,1 1 0,-1 0 0,17 2 0,-7-2 0,14 3 0,-1 0 0,-12 0 0,21 0 0,21 0 0,-8 0 0,23 0 0,-31 5 0,11-3 0,12 11 0,-10-12 0,2-1 0,-11 4 0,-1 0 0,17-4 0,-1 0 0,28 0-499,-44 0 0,1 0 499,-5-3 0,1-2 0,3-3 0,0 0 0,44-3 0,-43-1 0,-1 2 0,-4 8 0,1 2 0,9-4 0,0 0-554,30 4 554,-32 4 0,1 0 0,-9-3 0,1 0 0,5 3 0,-1-1 0,43-3 0,-12 0 0,-22 0 0,-13 4 0,-3 3 0,-8-2 0,1 1 969,7-6-969,-7 0 583,-1 0-583,19 0 0,-16 0 0,18 0 0,11 0 0,-26 0 0,23 0 0,-28 0 0,10 0 0,10-7 0,-18 2 0,49-10 0,-43 10 0,25-2 0,-42 7 0,15 0 0,-10 0 0,35 7 0,-29-2 0,37 10 0,-24-3 0,2-6 0,2-3 0,12-2 0,-19 0 0,-1-3 0,13-17 0,-12 11 0,-5-10 0,-26 10 0,14 3 0,-1 2 0,16 3 0,0 0 0,-11 0 0,-8 0 0,-15 0 0,15 0 0,-17 0 0,23-4 0,-22 3 0,10-4 0,-4 5 0,15 0 0,4 0 0,-1 0 0,9 0 0,-19 0 0,2-3 0,-12-1 0,0-4 0,1 4 0,1 0 0,-2 4 0,-6 0 0,1 0 0,-1 0 0,0 3 0,1 1 0,5 0 0,-8-1 0,4-3 0,-8-3 0,-1 2 0,0-2 0,3 6 0,7 6 0,5 0 0,38 6 0,-24-10 0,18 1 0,-37-9 0,-10-1 0,0-4 0,-3 4 0,6 4 0,-5 4 0,4 0 0,-5-1 0,6-3 0,2 4 0,2-4 0,0 4 0,1-4 0,-1 3 0,-3-2 0,8 2 0,-6-3 0,13 4 0,-10-3 0,0 3 0,-5-4 0,-4 3 0,-3-2 0,-1 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2:16:1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3655 24075,'4'-7'0,"-1"2"0,24-45 0,7-14 0,-7 11 0,15-18 0,0 2 0,-18 28 0,29-36 0,-17 20 0,-4 13 0,1-3-1611,16-39 1611,-15 21 0,1-3 0,-3 7 0,-1-1 0,1-10 0,0 0 0,-2 16 0,0 1 0,0-10 0,0 0 0,-3 7 0,0-1 0,5-13 0,-2 0 0,-7 15 0,-2 3 0,12-34 0,-16 26 0,-2-1 0,11-33 0,-8 15 0,1-3 0,-1 19 0,-1 3 0,-7 6 0,1 0 0,9-12 0,0 0 0,2-28 0,-5 41 0,1-1 0,-2-3 0,0 3 0,7-13 0,-7 21 0,0 0 0,7-27 406,-5 27-406,-5-9 0,-8 22 0,4-6 413,-8-7-413,7 18 118,-7-8-118,12 11 954,-8 5-954,7 2 220,-5 8-220,1-7 0,-4 6 0,3-7 0,-3 6 0,0-1 0,3-5 0,-3 7 0,1-6 0,-2 11 0,1-6 0,-4 6 0,4-2 0,-4 2 0,0 8 0,-4 0 0,-3 11 0,-4-7 0,0 9 0,-9-7 0,7 4 0,-25 11 0,3-2 0,-1 6 0,5-9 0,16-5 0,4-4 0,4 0 0,0-3 0,3-1 0,-3-3 0,0 0 0,0 0 0,3 3 0,-3 1 0,7 3 0,-7-3 0,9-1 0,2-3 0,8 0 0,2-3 0,-6 2 0,-2-2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4T02:16:11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24575,'17'0'0,"-5"0"0,9 0 0,-7 0 0,7 0 0,-9 0 0,7 3 0,-7 1 0,2 3 0,0 0 0,1 0 0,-4 0 0,2 1 0,-2-1 0,4 3 0,-4-2 0,-1-1 0,-3-1 0,0-2 0,-3 3 0,3-3 0,-4 3 0,5-3 0,-1 0 0,-3-1 0,-1-3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8T19:26:13.64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102 576 24575,'0'20'0,"0"9"0,0 2 0,0 7 0,0 1 0,-16 15 0,12-12 0,-17-1 0,20-13 0,-4-4 0,0 7 0,3 22 0,-4 5 0,0-1 0,5-3 0,-9-23 0,9 5 0,-4-5 0,5 8 0,-8 15 0,6 3 0,-2-7 0,0 2-690,4 43 690,0-34 0,0-1 0,0 16 0,0 23 0,0-38 0,0 26 0,0-14 0,0-16 0,5-3 0,3-15 0,-1-1 0,4 1 0,-5-8 0,1 6 690,9 25-690,-13-23 0,6 10 0,3 1 0,6 3 0,4 34 0,1-29 0,-7-5 0,-4-14 0,1 0 0,3 15 0,-9 3 0,7 1 0,-13-13 0,11-8 0,-6-14 0,5 1 0,1 3 0,-2-14 0,1 15 0,1-4 0,5 6 0,1 1 0,1 6 0,1-15 0,12 22 0,21 8 0,-11-9 0,0 4 0,-2-2 0,-17-14 0,31 40 0,-29-46 0,0 4 0,3-11 0,-7-3 0,-5-5 0,-2 0 0,1 0 0,-4 0 0,8 0 0,-3 5 0,5 1 0,-1 0 0,8 5 0,-5-9 0,5 5 0,-7-7 0,-1 1 0,1-1 0,-6 4 0,5-2 0,4 9 0,-2-9 0,7 10 0,-14-15 0,0 2 0,-5-9 0,0 4 0,5 2 0,9 11 0,-2-1 0,30 14 0,-18-5 0,35 2 0,-26-2 0,10-14 0,-27 5 0,-3-15 0,-13 8 0,0-8 0,1 8 0,-6-3 0,4-1 0,-8 4 0,8-8 0,-3 8 0,4-3 0,5 4 0,-4 0 0,3 0 0,1 0 0,1 0 0,4 5 0,1 1 0,7 1 0,3-1 0,23 7 0,-12-7 0,42 11 0,-23-3 0,26-11-514,1 22 514,-12-14 0,-4 7 0,12-1 0,-8-9 0,15 1 0,-40-8 0,0-1 0,40 1 0,-15-6 0,2-1 0,-26-4 0,-2 0 0,12 0 0,-4 0 0,11 0 0,-12 0 0,15 0 0,-14 0 0,-4-6 0,-15-1 0,-13-5 0,9-6 0,-2-14 0,8 3 0,25-27 0,-13 21 0,15-21 0,-11 9 0,-23 8 0,20-35 0,-24 6-225,2 9 1,0-3 224,-14 15 0,-1-1 0,9-11 0,-1 1-176,-4-19 176,8-10 0,-7 29 0,-3-11 0,0 27 0,0-42 0,-3 23 0,-5-4 0,-3-31 0,-7 32 0,-2-4-874,1-22 0,0-2 874,0 12 0,0-2-430,1 13 1,-1-3 0,-1 5 429,-4-2 0,-1 2 0,0-27 0,-1-1-582,1 15 1,-2 5 581,-2 11 0,1 3-226,3 8 0,1 0 226,-4 2 0,-3 0 0,-8-10 0,-3 1 0,0 2 0,0 2 0,0 2 0,0 2 0,-6 1 0,-1 3 0,-11-19 0,17 23 0,-3-1 0,-8 4 0,0-2 0,0-10 0,0-1 0,-9 1 0,-2 0 0,-10-20 0,2 0 164,12 19 1,1 2-165,-9-5 0,0 1 0,2 2 0,3 6 0,-16-8 993,22 19 0,3 6-993,5 12 1472,-8-8-1472,0 7 569,0-5-569,9 8 1434,1-2-1434,0-3 0,-2 3 0,-52-26 0,3 6-660,21 11 0,-3 2 660,0 7 0,3 4 0,-36-7 0,44 16 0,-1 2-321,0 3 1,-1 2 320,-42-1 0,33 0 0,0 0 0,-29 0 0,4 0 0,29 0 0,4 0 0,23 0 0,2 0 0,9 0 1275,-9 0-1275,7 0 686,-15 12-686,6-4 0,-53 26 0,34-18 0,-1 4 0,1 0 0,7-4 0,-6 2 0,13-6 0,5-5 0,5 0 0,-2 3 0,12-4 0,-5 4 0,1-5 0,4 9 0,1-12 0,5 7 0,-5-9 0,-6 5 0,0 0 0,0 6 0,2-1 0,7 0 0,-2 0 0,-1 0 0,-9 1 0,1 0 0,-6-5 0,13-1 0,1-1 0,5-2 0,0 2 0,-5 1 0,4 0 0,-4 1 0,5-2 0,-1-4 0,-4 0 0,4 5 0,-8-4 0,7 3 0,-3 1 0,5 0 0,0 1 0,4 3 0,-3-3 0,3-1 0,-4 4 0,-5-8 0,8 8 0,-6-3 0,7 0 0,-4 3 0,-1-4 0,1 5 0,0-4 0,-5 3 0,4-8 0,-4 3 0,5 1 0,4 1 0,-3-1 0,3 4 0,-4-8 0,4 8 0,-3-8 0,3 4 0,-4-5 0,0 4 0,-1 2 0,1 0 0,4 2 0,-3-6 0,4 2 0,-1 1 0,1-4 0,5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59:4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2584 28 17391,'-29'-3'0,"7"-3"0,-22 5 489,-31-1 0,-7 0-489,-11-4 0,2 5 0,3 0 0,14-5 0,18 6 0,-16 0 0,-5 7 0,17-2 0,7 5 0,-1 2 1313,-18 2-1313,15-3 0,-2 0 0,-29 4 0,37-2 0,0 2 0,-27 15 0,-8 6 0,24-2 0,2 0 0,-11 7 0,9 0 0,1 2 0,-13 9 0,27-17 0,3-2 0,-10 6 0,-10 7 1101,40-22-1101,-26 15 1903,12 3-1903,-6 4 0,4 6 1398,4-8-1398,11-7 491,-5-5-491,5 6 0,-1-7 0,-8 9 0,13-6 0,-2-8 0,9 0 0,2-13 0,8-3 0,-4-2 0,7-1 0,-2-1 0,0-3 0,3 3 0,-6-3 0,8 1 0,1-10 0,2 1 0,0-7 0,-5 3 0,0 2 0,0-5 0,0 5 0,0-2 0,0 0 0,0 2 0,-3-2 0,3 3 0,-3-3 0,3-1 0,-3-3 0,2 1 0,-1-6 0,2-1 0,0 3 0,0-6 0,0-3 0,0 4 0,0-11 0,-4 13 0,3-5 0,-2 5 0,3 2 0,0 4 0,0 1 0,0 2 0,0 3 0,0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59:46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24575,'9'-3'0,"6"2"0,3-5 0,6 5 0,0-2 0,18 3 0,-14 0 0,33 0 0,-24-5 0,26 3 0,-25-6 0,4 3 0,-26 1 0,-2 0 0,-8 4 0,-3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23:53:55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2205 3264 24575,'15'-14'0,"29"-46"0,-10 7 0,-3 3 0,-1-7 0,-8-16 0,-5-2-981,-5 17 1,-1-1 980,1-28 0,-5-3 0,-14 12 0,-4 4 0,4 9 0,0 2 173,-6 0 1,0 6-174,-2-1 0,-8 8 0,0 2 0,-3-8 0,-2 4 1480,15 22-1480,-26-34 134,19 35-134,-21-36 0,20 43 0,-3-13 0,-11-2 0,1 0 0,-3-2 0,-23-21-310,19 19 1,0 0 309,-12-12 0,-13-4 0,29 18 0,-37-18 0,24 14 0,11 9 0,-4-2 0,3 0 0,-2-1 0,-5-6 0,-1 0 0,5 6 0,0 0 0,-12-7 0,1 2 0,-18-19 0,26 24 0,-1 1 0,-31-22 0,7 0 0,15 21 0,15 1 0,24 20 0,-11-6 0,8 2 0,-8-2 0,-2-1 0,1 5 619,-7-6-619,14 12 0,-13-11 0,5 4 0,0-3 0,-6 3 0,6 0 0,4 11 0,3-5 0,13 7 0,0 0 0,-4-2 0,-2-2 0,-3-6 0,-9 0 0,-3-8 0,6 11 0,6-6 0,10 14 0,3 0 0,1 1 0,-4-2 0,-1-4 0,-1 5 0,-3-4 0,0 4 0,3-1 0,-4-3 0,5 8 0,5 1 0,0 10 0,5 5 0,0 5 0,0-1 0,0 9 0,0-2 0,0 3 0,5-10 0,-4 0 0,7-8 0,-6 3 0,2-4 0,-4-1 0,0 1 0,4-4 0,-3 2 0,4-2 0,-5 3 0,0 1 0,0 0 0,0 0 0,0 0 0,0-1 0,0 13 0,-5-4 0,4 5 0,-3-18 0,4-6 0,4-9 0,1 0 0,1 5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7250E-0EEC-3342-BAA1-2161A6B2A47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9F8A5-8FD6-EA4C-8C10-4D7FB564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24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996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0082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620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69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0470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107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3585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0594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2064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21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9A168-5B09-044D-B204-6B27883161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497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635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36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38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2899C6E6-934F-C94E-80CF-F807510E3B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016A0F4E-BDED-B84E-8835-C9FABBC03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C9E85D32-35CA-E341-8887-1464D109B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D112250-7FAA-AC44-9B30-2514BB0466D1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20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3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42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2899C6E6-934F-C94E-80CF-F807510E3B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016A0F4E-BDED-B84E-8835-C9FABBC03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C9E85D32-35CA-E341-8887-1464D109B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D112250-7FAA-AC44-9B30-2514BB0466D1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44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14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10/31/21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8">
            <a:extLst>
              <a:ext uri="{FF2B5EF4-FFF2-40B4-BE49-F238E27FC236}">
                <a16:creationId xmlns:a16="http://schemas.microsoft.com/office/drawing/2014/main" id="{C22AB2A3-46B5-DE4E-8836-12687DADED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7DDDEE-CAE0-A24B-A15C-825B383A33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752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10/31/21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5.png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0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customXml" Target="../ink/ink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0.png"/><Relationship Id="rId7" Type="http://schemas.openxmlformats.org/officeDocument/2006/relationships/image" Target="../media/image33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320.png"/><Relationship Id="rId4" Type="http://schemas.openxmlformats.org/officeDocument/2006/relationships/customXml" Target="../ink/ink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customXml" Target="../ink/ink21.xml"/><Relationship Id="rId18" Type="http://schemas.openxmlformats.org/officeDocument/2006/relationships/image" Target="../media/image44.png"/><Relationship Id="rId26" Type="http://schemas.openxmlformats.org/officeDocument/2006/relationships/customXml" Target="../ink/ink27.xml"/><Relationship Id="rId3" Type="http://schemas.openxmlformats.org/officeDocument/2006/relationships/customXml" Target="../ink/ink16.xml"/><Relationship Id="rId21" Type="http://schemas.openxmlformats.org/officeDocument/2006/relationships/image" Target="../media/image46.png"/><Relationship Id="rId7" Type="http://schemas.openxmlformats.org/officeDocument/2006/relationships/customXml" Target="../ink/ink18.xml"/><Relationship Id="rId12" Type="http://schemas.openxmlformats.org/officeDocument/2006/relationships/image" Target="../media/image410.png"/><Relationship Id="rId17" Type="http://schemas.openxmlformats.org/officeDocument/2006/relationships/customXml" Target="../ink/ink23.xml"/><Relationship Id="rId25" Type="http://schemas.openxmlformats.org/officeDocument/2006/relationships/image" Target="../media/image48.png"/><Relationship Id="rId2" Type="http://schemas.openxmlformats.org/officeDocument/2006/relationships/image" Target="../media/image41.tiff"/><Relationship Id="rId16" Type="http://schemas.openxmlformats.org/officeDocument/2006/relationships/image" Target="../media/image43.png"/><Relationship Id="rId20" Type="http://schemas.openxmlformats.org/officeDocument/2006/relationships/customXml" Target="../ink/ink24.xml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customXml" Target="../ink/ink20.xml"/><Relationship Id="rId24" Type="http://schemas.openxmlformats.org/officeDocument/2006/relationships/customXml" Target="../ink/ink26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23" Type="http://schemas.openxmlformats.org/officeDocument/2006/relationships/image" Target="../media/image47.png"/><Relationship Id="rId28" Type="http://schemas.openxmlformats.org/officeDocument/2006/relationships/customXml" Target="../ink/ink28.xml"/><Relationship Id="rId10" Type="http://schemas.openxmlformats.org/officeDocument/2006/relationships/image" Target="../media/image400.png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" Type="http://schemas.openxmlformats.org/officeDocument/2006/relationships/image" Target="../media/image370.png"/><Relationship Id="rId9" Type="http://schemas.openxmlformats.org/officeDocument/2006/relationships/customXml" Target="../ink/ink19.xml"/><Relationship Id="rId14" Type="http://schemas.openxmlformats.org/officeDocument/2006/relationships/image" Target="../media/image42.png"/><Relationship Id="rId22" Type="http://schemas.openxmlformats.org/officeDocument/2006/relationships/customXml" Target="../ink/ink25.xml"/><Relationship Id="rId27" Type="http://schemas.openxmlformats.org/officeDocument/2006/relationships/image" Target="../media/image49.png"/><Relationship Id="rId30" Type="http://schemas.openxmlformats.org/officeDocument/2006/relationships/customXml" Target="../ink/ink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12" Type="http://schemas.openxmlformats.org/officeDocument/2006/relationships/customXml" Target="../ink/ink34.xml"/><Relationship Id="rId17" Type="http://schemas.openxmlformats.org/officeDocument/2006/relationships/image" Target="../media/image72.png"/><Relationship Id="rId2" Type="http://schemas.openxmlformats.org/officeDocument/2006/relationships/image" Target="../media/image54.png"/><Relationship Id="rId16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68.png"/><Relationship Id="rId14" Type="http://schemas.openxmlformats.org/officeDocument/2006/relationships/customXml" Target="../ink/ink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0.png"/><Relationship Id="rId7" Type="http://schemas.openxmlformats.org/officeDocument/2006/relationships/image" Target="../media/image330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320.png"/><Relationship Id="rId4" Type="http://schemas.openxmlformats.org/officeDocument/2006/relationships/customXml" Target="../ink/ink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61.png"/><Relationship Id="rId4" Type="http://schemas.openxmlformats.org/officeDocument/2006/relationships/customXml" Target="../ink/ink41.xml"/><Relationship Id="rId9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customXml" Target="../ink/ink45.xml"/><Relationship Id="rId4" Type="http://schemas.openxmlformats.org/officeDocument/2006/relationships/image" Target="../media/image62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3.png"/><Relationship Id="rId12" Type="http://schemas.openxmlformats.org/officeDocument/2006/relationships/customXml" Target="../ink/ink5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75.png"/><Relationship Id="rId5" Type="http://schemas.openxmlformats.org/officeDocument/2006/relationships/image" Target="../media/image65.png"/><Relationship Id="rId10" Type="http://schemas.openxmlformats.org/officeDocument/2006/relationships/customXml" Target="../ink/ink49.xml"/><Relationship Id="rId4" Type="http://schemas.openxmlformats.org/officeDocument/2006/relationships/customXml" Target="../ink/ink46.xml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1.png"/><Relationship Id="rId3" Type="http://schemas.openxmlformats.org/officeDocument/2006/relationships/image" Target="../media/image5.tiff"/><Relationship Id="rId7" Type="http://schemas.openxmlformats.org/officeDocument/2006/relationships/image" Target="../media/image8.png"/><Relationship Id="rId12" Type="http://schemas.openxmlformats.org/officeDocument/2006/relationships/customXml" Target="../ink/ink4.xml"/><Relationship Id="rId17" Type="http://schemas.openxmlformats.org/officeDocument/2006/relationships/image" Target="../media/image13.png"/><Relationship Id="rId2" Type="http://schemas.openxmlformats.org/officeDocument/2006/relationships/image" Target="../media/image4.wmf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5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5" Type="http://schemas.openxmlformats.org/officeDocument/2006/relationships/image" Target="../media/image83.png"/><Relationship Id="rId4" Type="http://schemas.openxmlformats.org/officeDocument/2006/relationships/customXml" Target="../ink/ink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85.png"/><Relationship Id="rId4" Type="http://schemas.openxmlformats.org/officeDocument/2006/relationships/customXml" Target="../ink/ink5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.xml"/><Relationship Id="rId5" Type="http://schemas.openxmlformats.org/officeDocument/2006/relationships/image" Target="../media/image96.png"/><Relationship Id="rId4" Type="http://schemas.openxmlformats.org/officeDocument/2006/relationships/customXml" Target="../ink/ink5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4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7C8691-B8AC-F248-A70C-4841C834A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5000"/>
          </a:blip>
          <a:srcRect t="22209" b="7916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6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81EC1-E2C4-BE41-B86A-1C25778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sz="6000" b="1" dirty="0"/>
              <a:t>ADVENTURES IN TLS</a:t>
            </a:r>
            <a:br>
              <a:rPr lang="en-US" sz="5800" dirty="0"/>
            </a:br>
            <a:br>
              <a:rPr lang="en-US" sz="5800" dirty="0"/>
            </a:br>
            <a:r>
              <a:rPr lang="en-US" sz="4400" dirty="0"/>
              <a:t>Vitaly Shmatikov</a:t>
            </a:r>
            <a:endParaRPr lang="en-US" sz="5800" dirty="0"/>
          </a:p>
        </p:txBody>
      </p:sp>
      <p:sp>
        <p:nvSpPr>
          <p:cNvPr id="1030" name="Rectangle 78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56008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B24C48A-610F-E940-98AE-E659247CE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TLS Heartbeat</a:t>
            </a:r>
          </a:p>
        </p:txBody>
      </p:sp>
      <p:sp>
        <p:nvSpPr>
          <p:cNvPr id="21507" name="Oval 3">
            <a:extLst>
              <a:ext uri="{FF2B5EF4-FFF2-40B4-BE49-F238E27FC236}">
                <a16:creationId xmlns:a16="http://schemas.microsoft.com/office/drawing/2014/main" id="{D433E550-1CF2-884C-BF8A-B4C275F7D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970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C</a:t>
            </a:r>
          </a:p>
        </p:txBody>
      </p:sp>
      <p:sp>
        <p:nvSpPr>
          <p:cNvPr id="10245" name="Line 4">
            <a:extLst>
              <a:ext uri="{FF2B5EF4-FFF2-40B4-BE49-F238E27FC236}">
                <a16:creationId xmlns:a16="http://schemas.microsoft.com/office/drawing/2014/main" id="{21DD8738-0C71-8044-BE64-636B54BE43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7100" y="2827338"/>
            <a:ext cx="31623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Line 5">
            <a:extLst>
              <a:ext uri="{FF2B5EF4-FFF2-40B4-BE49-F238E27FC236}">
                <a16:creationId xmlns:a16="http://schemas.microsoft.com/office/drawing/2014/main" id="{DD9D88FD-288E-C547-8B27-3A93B94F5F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1963" y="3505200"/>
            <a:ext cx="37338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Text Box 7">
            <a:extLst>
              <a:ext uri="{FF2B5EF4-FFF2-40B4-BE49-F238E27FC236}">
                <a16:creationId xmlns:a16="http://schemas.microsoft.com/office/drawing/2014/main" id="{7F2094B2-9CCE-8048-9B87-21C4FEF8B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1950" y="2397762"/>
            <a:ext cx="34916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If you are alive, send me </a:t>
            </a:r>
          </a:p>
          <a:p>
            <a:pPr algn="ctr"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this 5-letter word: “</a:t>
            </a:r>
            <a:r>
              <a:rPr lang="en-US" altLang="ja-JP" dirty="0">
                <a:solidFill>
                  <a:schemeClr val="tx1"/>
                </a:solidFill>
                <a:latin typeface="+mn-lt"/>
              </a:rPr>
              <a:t>xyzzy”</a:t>
            </a:r>
            <a:endParaRPr lang="en-US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49" name="Text Box 8">
            <a:extLst>
              <a:ext uri="{FF2B5EF4-FFF2-40B4-BE49-F238E27FC236}">
                <a16:creationId xmlns:a16="http://schemas.microsoft.com/office/drawing/2014/main" id="{5A8CEFB8-1FB1-DB4B-9A01-EE93C8663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164" y="2971801"/>
            <a:ext cx="10839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ja-JP" dirty="0">
                <a:solidFill>
                  <a:schemeClr val="tx1"/>
                </a:solidFill>
                <a:latin typeface="+mn-lt"/>
              </a:rPr>
              <a:t>“xyzzy”</a:t>
            </a:r>
            <a:endParaRPr lang="en-US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512" name="Oval 9">
            <a:extLst>
              <a:ext uri="{FF2B5EF4-FFF2-40B4-BE49-F238E27FC236}">
                <a16:creationId xmlns:a16="http://schemas.microsoft.com/office/drawing/2014/main" id="{04B4220D-7775-7449-AE57-FC66D43D2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0" y="19208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S</a:t>
            </a:r>
          </a:p>
        </p:txBody>
      </p:sp>
      <p:sp>
        <p:nvSpPr>
          <p:cNvPr id="21513" name="TextBox 11">
            <a:extLst>
              <a:ext uri="{FF2B5EF4-FFF2-40B4-BE49-F238E27FC236}">
                <a16:creationId xmlns:a16="http://schemas.microsoft.com/office/drawing/2014/main" id="{8F9EA6EF-C4CE-0041-830B-41A3B7680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0950" y="450738"/>
            <a:ext cx="40559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A way to keep TLS connection alive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without constantly transferring data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FE2625-3CD4-0644-9194-02EB87EA0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838" y="3736975"/>
            <a:ext cx="6151562" cy="23083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Per RFC 6520: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struct {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HeartbeatMessageType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type;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uint16 </a:t>
            </a: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payload_length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opaque payload[</a:t>
            </a: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HeartbeatMessage.payload_length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];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opaque padding[</a:t>
            </a: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padding_length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];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} </a:t>
            </a: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HeartbeatMessage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;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4C149-A821-0D4A-8B07-CEEFDB9330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14800" y="3276601"/>
            <a:ext cx="0" cy="460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ight Arrow 12">
            <a:extLst>
              <a:ext uri="{FF2B5EF4-FFF2-40B4-BE49-F238E27FC236}">
                <a16:creationId xmlns:a16="http://schemas.microsoft.com/office/drawing/2014/main" id="{C5918604-B518-1343-A26A-3EB8E7EE6EDB}"/>
              </a:ext>
            </a:extLst>
          </p:cNvPr>
          <p:cNvSpPr>
            <a:spLocks noChangeArrowheads="1"/>
          </p:cNvSpPr>
          <p:nvPr/>
        </p:nvSpPr>
        <p:spPr bwMode="auto">
          <a:xfrm rot="9380856">
            <a:off x="5715452" y="4512353"/>
            <a:ext cx="822325" cy="412750"/>
          </a:xfrm>
          <a:prstGeom prst="rightArrow">
            <a:avLst>
              <a:gd name="adj1" fmla="val 50000"/>
              <a:gd name="adj2" fmla="val 49964"/>
            </a:avLst>
          </a:prstGeom>
          <a:solidFill>
            <a:srgbClr val="FF0000"/>
          </a:solidFill>
          <a:ln w="28575">
            <a:solidFill>
              <a:schemeClr val="bg1"/>
            </a:solidFill>
            <a:round/>
            <a:headEnd type="none" w="lg" len="lg"/>
            <a:tailEnd type="stealth" w="lg" len="lg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6B79D39-60FC-D844-9D0C-21D5B4E74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7426" y="3450316"/>
            <a:ext cx="3098800" cy="13239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+mn-lt"/>
              </a:rPr>
              <a:t>OpenSSL omitted to check that this value matches the actual length of the heartbeat message</a:t>
            </a:r>
          </a:p>
        </p:txBody>
      </p:sp>
      <p:pic>
        <p:nvPicPr>
          <p:cNvPr id="18" name="Picture 17" descr="heartbleed.png">
            <a:extLst>
              <a:ext uri="{FF2B5EF4-FFF2-40B4-BE49-F238E27FC236}">
                <a16:creationId xmlns:a16="http://schemas.microsoft.com/office/drawing/2014/main" id="{9E56E2EF-398D-9D41-986D-7D0C9A789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053" y="4851400"/>
            <a:ext cx="795337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A5435F-0669-2C44-9C45-B3B8D66C0A5B}"/>
              </a:ext>
            </a:extLst>
          </p:cNvPr>
          <p:cNvGrpSpPr/>
          <p:nvPr/>
        </p:nvGrpSpPr>
        <p:grpSpPr>
          <a:xfrm>
            <a:off x="3570194" y="685366"/>
            <a:ext cx="930240" cy="413640"/>
            <a:chOff x="3570194" y="685366"/>
            <a:chExt cx="93024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850DB84-E96C-1545-B763-29845F3A17BB}"/>
                    </a:ext>
                  </a:extLst>
                </p14:cNvPr>
                <p14:cNvContentPartPr/>
                <p14:nvPr/>
              </p14:nvContentPartPr>
              <p14:xfrm>
                <a:off x="3570194" y="685366"/>
                <a:ext cx="930240" cy="413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850DB84-E96C-1545-B763-29845F3A17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61554" y="676366"/>
                  <a:ext cx="9478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AC4F772-E703-BC44-AD9B-B00695E4DB3F}"/>
                    </a:ext>
                  </a:extLst>
                </p14:cNvPr>
                <p14:cNvContentPartPr/>
                <p14:nvPr/>
              </p14:nvContentPartPr>
              <p14:xfrm>
                <a:off x="3601154" y="1073086"/>
                <a:ext cx="159840" cy="15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AC4F772-E703-BC44-AD9B-B00695E4DB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92514" y="1064086"/>
                  <a:ext cx="177480" cy="3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677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0249" grpId="0"/>
      <p:bldP spid="13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6" descr="heartbleed.png">
            <a:extLst>
              <a:ext uri="{FF2B5EF4-FFF2-40B4-BE49-F238E27FC236}">
                <a16:creationId xmlns:a16="http://schemas.microsoft.com/office/drawing/2014/main" id="{FD493A7A-015D-A142-A7AA-CDEF5202A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637" y="1417812"/>
            <a:ext cx="3322121" cy="402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4630" y="237744"/>
            <a:ext cx="7652977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222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990C247-1041-F54C-B7D5-14F1F3EA3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41392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Heartbleed Consequences</a:t>
            </a:r>
          </a:p>
        </p:txBody>
      </p:sp>
      <p:sp>
        <p:nvSpPr>
          <p:cNvPr id="16386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AA1036BC-35A2-8F4D-918C-8BE2C478B2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40153" y="2032623"/>
            <a:ext cx="6719227" cy="3866732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Attacker can obtain chunks of server memory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Passwords, contents of other users’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 communications, even the server</a:t>
            </a:r>
            <a:r>
              <a:rPr lang="en-US" altLang="en-US" sz="2000" dirty="0">
                <a:ea typeface="ＭＳ Ｐゴシック" panose="020B0600070205080204" pitchFamily="34" charset="-128"/>
              </a:rPr>
              <a:t>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private RSA key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Assisted by a custom allocator that does not zero out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malloc’d</a:t>
            </a:r>
            <a:r>
              <a:rPr lang="en-US" altLang="en-US" sz="2400" dirty="0">
                <a:ea typeface="ＭＳ Ｐゴシック" panose="020B0600070205080204" pitchFamily="34" charset="-128"/>
              </a:rPr>
              <a:t> memory (for “</a:t>
            </a:r>
            <a:r>
              <a:rPr lang="en-US" altLang="ja-JP" sz="2400" dirty="0">
                <a:ea typeface="ＭＳ Ｐゴシック" panose="020B0600070205080204" pitchFamily="34" charset="-128"/>
              </a:rPr>
              <a:t>performance,” </a:t>
            </a:r>
            <a:r>
              <a:rPr lang="en-US" altLang="ja-JP" sz="2400" dirty="0" err="1">
                <a:ea typeface="ＭＳ Ｐゴシック" panose="020B0600070205080204" pitchFamily="34" charset="-128"/>
              </a:rPr>
              <a:t>natch</a:t>
            </a:r>
            <a:r>
              <a:rPr lang="en-US" altLang="ja-JP" sz="2400" dirty="0">
                <a:ea typeface="ＭＳ Ｐゴシック" panose="020B0600070205080204" pitchFamily="34" charset="-128"/>
              </a:rPr>
              <a:t>!)  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4883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DBDD56B3-8D12-B841-9258-FBDEFAB9E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TLS with Diffie-Hellman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3" name="Oval 3">
            <a:extLst>
              <a:ext uri="{FF2B5EF4-FFF2-40B4-BE49-F238E27FC236}">
                <a16:creationId xmlns:a16="http://schemas.microsoft.com/office/drawing/2014/main" id="{1345CC5E-240D-7444-95C8-88160336B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970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C</a:t>
            </a:r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096545BA-9629-5940-8261-5D84AB39B0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7100" y="2209800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16394168-02EE-334B-82BE-B7815B89F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2714" y="3429000"/>
            <a:ext cx="3265487" cy="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D296958C-F64D-8947-BF99-8EFCBCA6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2287" y="2368981"/>
            <a:ext cx="321594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DHE, 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certificate for RSA public key,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p, g, 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g</a:t>
            </a:r>
            <a:r>
              <a:rPr lang="en-US" altLang="en-US" sz="1800" baseline="30000" dirty="0" err="1">
                <a:solidFill>
                  <a:srgbClr val="008F00"/>
                </a:solidFill>
                <a:latin typeface="+mn-lt"/>
              </a:rPr>
              <a:t>a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sign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RSAkey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(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N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c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,N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,p,g,g</a:t>
            </a:r>
            <a:r>
              <a:rPr lang="en-US" altLang="en-US" sz="1800" baseline="30000" dirty="0" err="1">
                <a:solidFill>
                  <a:srgbClr val="008F00"/>
                </a:solidFill>
                <a:latin typeface="+mn-lt"/>
              </a:rPr>
              <a:t>a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)</a:t>
            </a:r>
          </a:p>
        </p:txBody>
      </p:sp>
      <p:sp>
        <p:nvSpPr>
          <p:cNvPr id="20487" name="Oval 7">
            <a:extLst>
              <a:ext uri="{FF2B5EF4-FFF2-40B4-BE49-F238E27FC236}">
                <a16:creationId xmlns:a16="http://schemas.microsoft.com/office/drawing/2014/main" id="{48F32AD0-3986-A344-8DEA-A50FB2AE2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100" y="19208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S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431CBFA7-77C6-7B4C-95D5-5FDF98A92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803568"/>
            <a:ext cx="28328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crypto suites (incl. DHE), 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c</a:t>
            </a:r>
          </a:p>
        </p:txBody>
      </p:sp>
      <p:sp>
        <p:nvSpPr>
          <p:cNvPr id="20489" name="Line 9">
            <a:extLst>
              <a:ext uri="{FF2B5EF4-FFF2-40B4-BE49-F238E27FC236}">
                <a16:creationId xmlns:a16="http://schemas.microsoft.com/office/drawing/2014/main" id="{99C86232-02D8-3843-8179-6230E5781E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3937000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EB518E56-E3EE-1B46-8505-7CB0FFC85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302" y="3526040"/>
            <a:ext cx="4010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g</a:t>
            </a:r>
            <a:r>
              <a:rPr lang="en-US" altLang="en-US" sz="1800" baseline="30000" dirty="0" err="1">
                <a:solidFill>
                  <a:srgbClr val="008F00"/>
                </a:solidFill>
                <a:latin typeface="+mn-lt"/>
              </a:rPr>
              <a:t>b</a:t>
            </a:r>
            <a:endParaRPr lang="en-US" altLang="en-US" sz="1400" baseline="30000" dirty="0">
              <a:solidFill>
                <a:srgbClr val="008F00"/>
              </a:solidFill>
              <a:latin typeface="+mn-lt"/>
            </a:endParaRPr>
          </a:p>
        </p:txBody>
      </p:sp>
      <p:sp>
        <p:nvSpPr>
          <p:cNvPr id="20491" name="Text Box 11">
            <a:extLst>
              <a:ext uri="{FF2B5EF4-FFF2-40B4-BE49-F238E27FC236}">
                <a16:creationId xmlns:a16="http://schemas.microsoft.com/office/drawing/2014/main" id="{8732F1C7-50D7-D541-BC07-CB99088AA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5350" y="4707118"/>
            <a:ext cx="20633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600" i="1" dirty="0">
                <a:solidFill>
                  <a:srgbClr val="FF0000"/>
                </a:solidFill>
                <a:latin typeface="+mn-lt"/>
              </a:rPr>
              <a:t>switch to derived keys</a:t>
            </a:r>
          </a:p>
        </p:txBody>
      </p:sp>
      <p:sp>
        <p:nvSpPr>
          <p:cNvPr id="20492" name="Text Box 12">
            <a:extLst>
              <a:ext uri="{FF2B5EF4-FFF2-40B4-BE49-F238E27FC236}">
                <a16:creationId xmlns:a16="http://schemas.microsoft.com/office/drawing/2014/main" id="{BC8E3C83-0545-6841-902F-491784556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38" y="4177790"/>
            <a:ext cx="25891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C and S share secret g</a:t>
            </a:r>
            <a:r>
              <a:rPr lang="en-US" altLang="en-US" sz="1800" baseline="30000" dirty="0">
                <a:solidFill>
                  <a:srgbClr val="FF0000"/>
                </a:solidFill>
                <a:latin typeface="+mn-lt"/>
              </a:rPr>
              <a:t>ab</a:t>
            </a:r>
          </a:p>
        </p:txBody>
      </p:sp>
      <p:sp>
        <p:nvSpPr>
          <p:cNvPr id="20493" name="Text Box 14">
            <a:extLst>
              <a:ext uri="{FF2B5EF4-FFF2-40B4-BE49-F238E27FC236}">
                <a16:creationId xmlns:a16="http://schemas.microsoft.com/office/drawing/2014/main" id="{49833271-5489-6E4E-B6E0-5BE142562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338" y="4707118"/>
            <a:ext cx="20633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600" i="1" dirty="0">
                <a:solidFill>
                  <a:srgbClr val="FF0000"/>
                </a:solidFill>
                <a:latin typeface="+mn-lt"/>
              </a:rPr>
              <a:t>switch to derived keys</a:t>
            </a:r>
            <a:endParaRPr lang="en-US" altLang="en-US" sz="1600" i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0494" name="Line 12">
            <a:extLst>
              <a:ext uri="{FF2B5EF4-FFF2-40B4-BE49-F238E27FC236}">
                <a16:creationId xmlns:a16="http://schemas.microsoft.com/office/drawing/2014/main" id="{3EDB8BC1-7C0B-4A4F-9656-03A9D81DA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5269648"/>
            <a:ext cx="329088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Line 13">
            <a:extLst>
              <a:ext uri="{FF2B5EF4-FFF2-40B4-BE49-F238E27FC236}">
                <a16:creationId xmlns:a16="http://schemas.microsoft.com/office/drawing/2014/main" id="{D7B5AC35-DD6D-F64D-858C-1BABDE308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7514" y="5607103"/>
            <a:ext cx="32654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Text Box 12">
            <a:extLst>
              <a:ext uri="{FF2B5EF4-FFF2-40B4-BE49-F238E27FC236}">
                <a16:creationId xmlns:a16="http://schemas.microsoft.com/office/drawing/2014/main" id="{10A58399-EF69-7742-97C8-4795B196D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143" y="5203878"/>
            <a:ext cx="971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+mn-lt"/>
              </a:rPr>
              <a:t>Finished</a:t>
            </a:r>
          </a:p>
        </p:txBody>
      </p:sp>
      <p:sp>
        <p:nvSpPr>
          <p:cNvPr id="20497" name="Text Box 12">
            <a:extLst>
              <a:ext uri="{FF2B5EF4-FFF2-40B4-BE49-F238E27FC236}">
                <a16:creationId xmlns:a16="http://schemas.microsoft.com/office/drawing/2014/main" id="{4C462A55-333E-C44D-9AA2-600E9D7BE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943" y="5399823"/>
            <a:ext cx="971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+mn-lt"/>
              </a:rPr>
              <a:t>Finished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3594A-B18B-B641-8581-6F1FB8A620F5}"/>
              </a:ext>
            </a:extLst>
          </p:cNvPr>
          <p:cNvSpPr txBox="1"/>
          <p:nvPr/>
        </p:nvSpPr>
        <p:spPr>
          <a:xfrm>
            <a:off x="6510338" y="149922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Ciphersuite</a:t>
            </a:r>
            <a:r>
              <a:rPr lang="en-US" dirty="0"/>
              <a:t> is not signed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819AAE-5607-474E-B5AB-7C7603D85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336" y="2309588"/>
            <a:ext cx="553332" cy="42091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F7CD20-6F72-D747-93AD-88D8118F51A8}"/>
              </a:ext>
            </a:extLst>
          </p:cNvPr>
          <p:cNvCxnSpPr>
            <a:cxnSpLocks noChangeShapeType="1"/>
            <a:stCxn id="20" idx="6"/>
          </p:cNvCxnSpPr>
          <p:nvPr/>
        </p:nvCxnSpPr>
        <p:spPr bwMode="auto">
          <a:xfrm flipV="1">
            <a:off x="5926668" y="1868555"/>
            <a:ext cx="629477" cy="65148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B06629-2719-544A-B377-EADAD6DF7C96}"/>
              </a:ext>
            </a:extLst>
          </p:cNvPr>
          <p:cNvSpPr txBox="1"/>
          <p:nvPr/>
        </p:nvSpPr>
        <p:spPr>
          <a:xfrm>
            <a:off x="7417531" y="3567667"/>
            <a:ext cx="1169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Integrity protection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91F9D3-22AA-4540-9798-5F313A96C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127" y="2935287"/>
            <a:ext cx="2414756" cy="42091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D63705-BA06-7D49-BB6B-944453443D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457359" y="3348608"/>
            <a:ext cx="186358" cy="28115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4400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22" grpId="0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DBDD56B3-8D12-B841-9258-FBDEFAB9E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DH Downgrade by MITM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3" name="Oval 3">
            <a:extLst>
              <a:ext uri="{FF2B5EF4-FFF2-40B4-BE49-F238E27FC236}">
                <a16:creationId xmlns:a16="http://schemas.microsoft.com/office/drawing/2014/main" id="{1345CC5E-240D-7444-95C8-88160336B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970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C</a:t>
            </a:r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096545BA-9629-5940-8261-5D84AB39B0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7100" y="2209800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16394168-02EE-334B-82BE-B7815B89F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2714" y="3429000"/>
            <a:ext cx="3265487" cy="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D296958C-F64D-8947-BF99-8EFCBCA6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2287" y="2368981"/>
            <a:ext cx="321594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DHE, 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certificate for RSA public key,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p, g, 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g</a:t>
            </a:r>
            <a:r>
              <a:rPr lang="en-US" altLang="en-US" sz="1800" baseline="30000" dirty="0" err="1">
                <a:solidFill>
                  <a:srgbClr val="008F00"/>
                </a:solidFill>
                <a:latin typeface="+mn-lt"/>
              </a:rPr>
              <a:t>a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sign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RSAkey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(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N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c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,N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,p,g,g</a:t>
            </a:r>
            <a:r>
              <a:rPr lang="en-US" altLang="en-US" sz="1800" baseline="30000" dirty="0" err="1">
                <a:solidFill>
                  <a:srgbClr val="008F00"/>
                </a:solidFill>
                <a:latin typeface="+mn-lt"/>
              </a:rPr>
              <a:t>a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)</a:t>
            </a:r>
          </a:p>
        </p:txBody>
      </p:sp>
      <p:sp>
        <p:nvSpPr>
          <p:cNvPr id="20487" name="Oval 7">
            <a:extLst>
              <a:ext uri="{FF2B5EF4-FFF2-40B4-BE49-F238E27FC236}">
                <a16:creationId xmlns:a16="http://schemas.microsoft.com/office/drawing/2014/main" id="{48F32AD0-3986-A344-8DEA-A50FB2AE2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100" y="19208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S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431CBFA7-77C6-7B4C-95D5-5FDF98A92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803568"/>
            <a:ext cx="28328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crypto suites (incl. DHE), 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c</a:t>
            </a:r>
          </a:p>
        </p:txBody>
      </p:sp>
      <p:sp>
        <p:nvSpPr>
          <p:cNvPr id="20489" name="Line 9">
            <a:extLst>
              <a:ext uri="{FF2B5EF4-FFF2-40B4-BE49-F238E27FC236}">
                <a16:creationId xmlns:a16="http://schemas.microsoft.com/office/drawing/2014/main" id="{99C86232-02D8-3843-8179-6230E5781E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3937000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EB518E56-E3EE-1B46-8505-7CB0FFC85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302" y="3526040"/>
            <a:ext cx="4010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g</a:t>
            </a:r>
            <a:r>
              <a:rPr lang="en-US" altLang="en-US" sz="1800" baseline="30000" dirty="0" err="1">
                <a:solidFill>
                  <a:srgbClr val="008F00"/>
                </a:solidFill>
                <a:latin typeface="+mn-lt"/>
              </a:rPr>
              <a:t>b</a:t>
            </a:r>
            <a:endParaRPr lang="en-US" altLang="en-US" sz="1400" baseline="30000" dirty="0">
              <a:solidFill>
                <a:srgbClr val="008F00"/>
              </a:solidFill>
              <a:latin typeface="+mn-lt"/>
            </a:endParaRPr>
          </a:p>
        </p:txBody>
      </p:sp>
      <p:sp>
        <p:nvSpPr>
          <p:cNvPr id="20492" name="Text Box 12">
            <a:extLst>
              <a:ext uri="{FF2B5EF4-FFF2-40B4-BE49-F238E27FC236}">
                <a16:creationId xmlns:a16="http://schemas.microsoft.com/office/drawing/2014/main" id="{BC8E3C83-0545-6841-902F-491784556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38" y="4177790"/>
            <a:ext cx="25891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C and S share secret g</a:t>
            </a:r>
            <a:r>
              <a:rPr lang="en-US" altLang="en-US" sz="1800" baseline="30000" dirty="0">
                <a:solidFill>
                  <a:srgbClr val="FF0000"/>
                </a:solidFill>
                <a:latin typeface="+mn-lt"/>
              </a:rPr>
              <a:t>ab</a:t>
            </a:r>
          </a:p>
        </p:txBody>
      </p:sp>
      <p:sp>
        <p:nvSpPr>
          <p:cNvPr id="23" name="Text Box 8">
            <a:extLst>
              <a:ext uri="{FF2B5EF4-FFF2-40B4-BE49-F238E27FC236}">
                <a16:creationId xmlns:a16="http://schemas.microsoft.com/office/drawing/2014/main" id="{DAF0AE3E-D313-DD4D-9A23-340CB16A2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199" y="1822774"/>
            <a:ext cx="2870200" cy="369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“Export-grade” DHE</a:t>
            </a:r>
            <a:r>
              <a:rPr lang="en-US" altLang="en-US" sz="1800" dirty="0">
                <a:solidFill>
                  <a:schemeClr val="tx1"/>
                </a:solidFill>
              </a:rPr>
              <a:t>, N</a:t>
            </a:r>
            <a:r>
              <a:rPr lang="en-US" altLang="en-US" sz="1800" baseline="-25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2" name="AutoShape 12">
            <a:extLst>
              <a:ext uri="{FF2B5EF4-FFF2-40B4-BE49-F238E27FC236}">
                <a16:creationId xmlns:a16="http://schemas.microsoft.com/office/drawing/2014/main" id="{C94888E2-A856-B944-B3EE-B6C04460C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236" y="1178112"/>
            <a:ext cx="4071909" cy="1796147"/>
          </a:xfrm>
          <a:prstGeom prst="irregularSeal2">
            <a:avLst/>
          </a:prstGeom>
          <a:noFill/>
          <a:ln w="38100">
            <a:solidFill>
              <a:srgbClr val="FF33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1584AB-80AE-CF4E-B57E-E6470A2CA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385" y="4696362"/>
            <a:ext cx="6591815" cy="1569660"/>
          </a:xfrm>
          <a:prstGeom prst="rect">
            <a:avLst/>
          </a:prstGeom>
          <a:solidFill>
            <a:srgbClr val="FF99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  <a:latin typeface="+mn-lt"/>
              </a:rPr>
              <a:t>“Export-grade” Diffie-Hellman:</a:t>
            </a:r>
          </a:p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97% of hosts use one of three 512-bit primes</a:t>
            </a:r>
          </a:p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With 1 week of precomputation, takes 70 seconds of real time to compute discrete log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D861E4BF-648A-6049-896C-BCD76FED1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100" y="542576"/>
            <a:ext cx="2565446" cy="523220"/>
          </a:xfrm>
          <a:prstGeom prst="rect">
            <a:avLst/>
          </a:prstGeom>
          <a:solidFill>
            <a:srgbClr val="FF99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n-lt"/>
              </a:rPr>
              <a:t>LOGJAM attack</a:t>
            </a:r>
          </a:p>
        </p:txBody>
      </p:sp>
    </p:spTree>
    <p:extLst>
      <p:ext uri="{BB962C8B-B14F-4D97-AF65-F5344CB8AC3E}">
        <p14:creationId xmlns:p14="http://schemas.microsoft.com/office/powerpoint/2010/main" val="139886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0DCA385-4BB7-784D-BB53-0305B2F37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08" y="3605386"/>
            <a:ext cx="3314701" cy="2333893"/>
          </a:xfrm>
          <a:prstGeom prst="rect">
            <a:avLst/>
          </a:prstGeom>
        </p:spPr>
      </p:pic>
      <p:pic>
        <p:nvPicPr>
          <p:cNvPr id="70660" name="Picture 4" descr="More SSL Mess - Logjam | Forcepoint">
            <a:extLst>
              <a:ext uri="{FF2B5EF4-FFF2-40B4-BE49-F238E27FC236}">
                <a16:creationId xmlns:a16="http://schemas.microsoft.com/office/drawing/2014/main" id="{4C98ADA2-002B-CA47-B58C-22FA971D2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36" y="2041936"/>
            <a:ext cx="2628285" cy="16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01EC004-98A8-DF4F-A808-7DE9CACDA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72" y="854305"/>
            <a:ext cx="7848600" cy="1286504"/>
          </a:xfrm>
          <a:prstGeom prst="rect">
            <a:avLst/>
          </a:prstGeom>
        </p:spPr>
      </p:pic>
      <p:pic>
        <p:nvPicPr>
          <p:cNvPr id="70658" name="Picture 2" descr="How the BEAST Attack Works | Netsparker">
            <a:extLst>
              <a:ext uri="{FF2B5EF4-FFF2-40B4-BE49-F238E27FC236}">
                <a16:creationId xmlns:a16="http://schemas.microsoft.com/office/drawing/2014/main" id="{57081692-5EF6-A34A-9E44-B12B93B56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143267"/>
            <a:ext cx="2784986" cy="146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 descr="HEIST: Private Website Data Security - Nexxy Technologies">
            <a:extLst>
              <a:ext uri="{FF2B5EF4-FFF2-40B4-BE49-F238E27FC236}">
                <a16:creationId xmlns:a16="http://schemas.microsoft.com/office/drawing/2014/main" id="{5DCCA3C4-96B3-8E45-8B80-4F2745FC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402" y="3220024"/>
            <a:ext cx="3314700" cy="196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3310A-F022-C04E-ADAB-24AD09DA96E5}"/>
              </a:ext>
            </a:extLst>
          </p:cNvPr>
          <p:cNvSpPr txBox="1"/>
          <p:nvPr/>
        </p:nvSpPr>
        <p:spPr>
          <a:xfrm>
            <a:off x="4583090" y="4101712"/>
            <a:ext cx="6431569" cy="2062103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Padding oracles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Compression oracles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Downgrades to export cryptography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… many other attacks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38416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DBDD56B3-8D12-B841-9258-FBDEFAB9E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More Fun with Diffie-Hellman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3" name="Oval 3">
            <a:extLst>
              <a:ext uri="{FF2B5EF4-FFF2-40B4-BE49-F238E27FC236}">
                <a16:creationId xmlns:a16="http://schemas.microsoft.com/office/drawing/2014/main" id="{1345CC5E-240D-7444-95C8-88160336B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970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C</a:t>
            </a:r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096545BA-9629-5940-8261-5D84AB39B0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7100" y="2209800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16394168-02EE-334B-82BE-B7815B89F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2714" y="3429000"/>
            <a:ext cx="3265487" cy="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D296958C-F64D-8947-BF99-8EFCBCA6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2287" y="2368981"/>
            <a:ext cx="321594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DHE, 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certificate for RSA public key,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p, g, 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g</a:t>
            </a:r>
            <a:r>
              <a:rPr lang="en-US" altLang="en-US" sz="1800" baseline="30000" dirty="0" err="1">
                <a:solidFill>
                  <a:srgbClr val="008F00"/>
                </a:solidFill>
                <a:latin typeface="+mn-lt"/>
              </a:rPr>
              <a:t>a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sign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RSAkey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(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N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c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,N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,p,g,g</a:t>
            </a:r>
            <a:r>
              <a:rPr lang="en-US" altLang="en-US" sz="1800" baseline="30000" dirty="0" err="1">
                <a:solidFill>
                  <a:srgbClr val="008F00"/>
                </a:solidFill>
                <a:latin typeface="+mn-lt"/>
              </a:rPr>
              <a:t>a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)</a:t>
            </a:r>
          </a:p>
        </p:txBody>
      </p:sp>
      <p:sp>
        <p:nvSpPr>
          <p:cNvPr id="20487" name="Oval 7">
            <a:extLst>
              <a:ext uri="{FF2B5EF4-FFF2-40B4-BE49-F238E27FC236}">
                <a16:creationId xmlns:a16="http://schemas.microsoft.com/office/drawing/2014/main" id="{48F32AD0-3986-A344-8DEA-A50FB2AE2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100" y="19208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S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431CBFA7-77C6-7B4C-95D5-5FDF98A92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803568"/>
            <a:ext cx="28328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crypto suites (incl. DHE), 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c</a:t>
            </a:r>
          </a:p>
        </p:txBody>
      </p:sp>
      <p:sp>
        <p:nvSpPr>
          <p:cNvPr id="20489" name="Line 9">
            <a:extLst>
              <a:ext uri="{FF2B5EF4-FFF2-40B4-BE49-F238E27FC236}">
                <a16:creationId xmlns:a16="http://schemas.microsoft.com/office/drawing/2014/main" id="{99C86232-02D8-3843-8179-6230E5781E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3937000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EB518E56-E3EE-1B46-8505-7CB0FFC85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302" y="3526040"/>
            <a:ext cx="4010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g</a:t>
            </a:r>
            <a:r>
              <a:rPr lang="en-US" altLang="en-US" sz="1800" baseline="30000" dirty="0" err="1">
                <a:solidFill>
                  <a:srgbClr val="008F00"/>
                </a:solidFill>
                <a:latin typeface="+mn-lt"/>
              </a:rPr>
              <a:t>b</a:t>
            </a:r>
            <a:endParaRPr lang="en-US" altLang="en-US" sz="1400" baseline="30000" dirty="0">
              <a:solidFill>
                <a:srgbClr val="008F00"/>
              </a:solidFill>
              <a:latin typeface="+mn-lt"/>
            </a:endParaRPr>
          </a:p>
        </p:txBody>
      </p:sp>
      <p:sp>
        <p:nvSpPr>
          <p:cNvPr id="20491" name="Text Box 11">
            <a:extLst>
              <a:ext uri="{FF2B5EF4-FFF2-40B4-BE49-F238E27FC236}">
                <a16:creationId xmlns:a16="http://schemas.microsoft.com/office/drawing/2014/main" id="{8732F1C7-50D7-D541-BC07-CB99088AA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5350" y="4707118"/>
            <a:ext cx="20633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600" i="1" dirty="0">
                <a:solidFill>
                  <a:srgbClr val="FF0000"/>
                </a:solidFill>
                <a:latin typeface="+mn-lt"/>
              </a:rPr>
              <a:t>switch to derived keys</a:t>
            </a:r>
          </a:p>
        </p:txBody>
      </p:sp>
      <p:sp>
        <p:nvSpPr>
          <p:cNvPr id="20492" name="Text Box 12">
            <a:extLst>
              <a:ext uri="{FF2B5EF4-FFF2-40B4-BE49-F238E27FC236}">
                <a16:creationId xmlns:a16="http://schemas.microsoft.com/office/drawing/2014/main" id="{BC8E3C83-0545-6841-902F-491784556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38" y="4177790"/>
            <a:ext cx="25891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C and S share secret g</a:t>
            </a:r>
            <a:r>
              <a:rPr lang="en-US" altLang="en-US" sz="1800" baseline="30000" dirty="0">
                <a:solidFill>
                  <a:srgbClr val="FF0000"/>
                </a:solidFill>
                <a:latin typeface="+mn-lt"/>
              </a:rPr>
              <a:t>ab</a:t>
            </a:r>
          </a:p>
        </p:txBody>
      </p:sp>
      <p:sp>
        <p:nvSpPr>
          <p:cNvPr id="20493" name="Text Box 14">
            <a:extLst>
              <a:ext uri="{FF2B5EF4-FFF2-40B4-BE49-F238E27FC236}">
                <a16:creationId xmlns:a16="http://schemas.microsoft.com/office/drawing/2014/main" id="{49833271-5489-6E4E-B6E0-5BE142562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338" y="4707118"/>
            <a:ext cx="20633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600" i="1" dirty="0">
                <a:solidFill>
                  <a:srgbClr val="FF0000"/>
                </a:solidFill>
                <a:latin typeface="+mn-lt"/>
              </a:rPr>
              <a:t>switch to derived keys</a:t>
            </a:r>
            <a:endParaRPr lang="en-US" altLang="en-US" sz="1600" i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5E4B08-EA8E-E343-855C-55000C9DA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155" y="2326287"/>
            <a:ext cx="3265487" cy="1331912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3" name="AutoShape 16">
            <a:extLst>
              <a:ext uri="{FF2B5EF4-FFF2-40B4-BE49-F238E27FC236}">
                <a16:creationId xmlns:a16="http://schemas.microsoft.com/office/drawing/2014/main" id="{26E96443-B33B-C744-9102-6E12169BB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4974" y="5178851"/>
            <a:ext cx="5772149" cy="762000"/>
          </a:xfrm>
          <a:prstGeom prst="wedgeRectCallout">
            <a:avLst>
              <a:gd name="adj1" fmla="val -62699"/>
              <a:gd name="adj2" fmla="val -58713"/>
            </a:avLst>
          </a:prstGeom>
          <a:solidFill>
            <a:srgbClr val="FFCC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… then verify the signature on the DH value using the public key from the certificate</a:t>
            </a:r>
          </a:p>
        </p:txBody>
      </p:sp>
      <p:sp>
        <p:nvSpPr>
          <p:cNvPr id="24" name="AutoShape 16">
            <a:extLst>
              <a:ext uri="{FF2B5EF4-FFF2-40B4-BE49-F238E27FC236}">
                <a16:creationId xmlns:a16="http://schemas.microsoft.com/office/drawing/2014/main" id="{8C44398D-CC08-2547-BDDB-2FEDAC982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325" y="4610101"/>
            <a:ext cx="4126370" cy="435571"/>
          </a:xfrm>
          <a:prstGeom prst="wedgeRectCallout">
            <a:avLst>
              <a:gd name="adj1" fmla="val -62065"/>
              <a:gd name="adj2" fmla="val -177375"/>
            </a:avLst>
          </a:prstGeom>
          <a:solidFill>
            <a:srgbClr val="FFCC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Validate the server’s certificate</a:t>
            </a:r>
          </a:p>
        </p:txBody>
      </p:sp>
    </p:spTree>
    <p:extLst>
      <p:ext uri="{BB962C8B-B14F-4D97-AF65-F5344CB8AC3E}">
        <p14:creationId xmlns:p14="http://schemas.microsoft.com/office/powerpoint/2010/main" val="143715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174BF493-A20D-7A4A-B85E-52DDB1FCF7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MITM Presenting a Valid Certificate</a:t>
            </a:r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46869D91-2EF0-C543-9883-478F68BA5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970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0245" name="Line 4">
            <a:extLst>
              <a:ext uri="{FF2B5EF4-FFF2-40B4-BE49-F238E27FC236}">
                <a16:creationId xmlns:a16="http://schemas.microsoft.com/office/drawing/2014/main" id="{5FF999A2-2787-F947-A78E-008A050610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7100" y="2521273"/>
            <a:ext cx="3162300" cy="127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Line 5">
            <a:extLst>
              <a:ext uri="{FF2B5EF4-FFF2-40B4-BE49-F238E27FC236}">
                <a16:creationId xmlns:a16="http://schemas.microsoft.com/office/drawing/2014/main" id="{9B49862A-88E7-C444-A64D-F15206854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2132" y="4212030"/>
            <a:ext cx="5207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248" name="Text Box 7">
            <a:extLst>
              <a:ext uri="{FF2B5EF4-FFF2-40B4-BE49-F238E27FC236}">
                <a16:creationId xmlns:a16="http://schemas.microsoft.com/office/drawing/2014/main" id="{095F2505-EB9B-C24B-BD77-6A5608BCB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995811"/>
            <a:ext cx="86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Hello</a:t>
            </a:r>
          </a:p>
        </p:txBody>
      </p:sp>
      <p:sp>
        <p:nvSpPr>
          <p:cNvPr id="10249" name="Text Box 8">
            <a:extLst>
              <a:ext uri="{FF2B5EF4-FFF2-40B4-BE49-F238E27FC236}">
                <a16:creationId xmlns:a16="http://schemas.microsoft.com/office/drawing/2014/main" id="{D785A9C5-C5F9-BD40-A882-09DB4AE17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241" y="3245210"/>
            <a:ext cx="64267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Here is PayPal’</a:t>
            </a:r>
            <a:r>
              <a:rPr lang="en-US" altLang="ja-JP" dirty="0">
                <a:solidFill>
                  <a:schemeClr val="tx1"/>
                </a:solidFill>
                <a:latin typeface="+mn-lt"/>
              </a:rPr>
              <a:t>s certificate for 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its RSA signing key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And here is my signed Diffie-Hellman value </a:t>
            </a:r>
          </a:p>
        </p:txBody>
      </p:sp>
      <p:pic>
        <p:nvPicPr>
          <p:cNvPr id="45064" name="Picture 6" descr="j0139031">
            <a:extLst>
              <a:ext uri="{FF2B5EF4-FFF2-40B4-BE49-F238E27FC236}">
                <a16:creationId xmlns:a16="http://schemas.microsoft.com/office/drawing/2014/main" id="{9ABE304D-CC7C-BC4B-A7C9-8F52438A2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2217737"/>
            <a:ext cx="1423988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8">
            <a:extLst>
              <a:ext uri="{FF2B5EF4-FFF2-40B4-BE49-F238E27FC236}">
                <a16:creationId xmlns:a16="http://schemas.microsoft.com/office/drawing/2014/main" id="{4AB8144A-BA5A-D34C-AEEE-CA7C589F0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241" y="2878554"/>
            <a:ext cx="65389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I am </a:t>
            </a:r>
            <a:r>
              <a:rPr lang="en-US" altLang="en-US" dirty="0" err="1">
                <a:solidFill>
                  <a:schemeClr val="tx1"/>
                </a:solidFill>
                <a:latin typeface="+mn-lt"/>
              </a:rPr>
              <a:t>PayPal.com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 (or whoever you want me to be)</a:t>
            </a:r>
          </a:p>
        </p:txBody>
      </p:sp>
      <p:pic>
        <p:nvPicPr>
          <p:cNvPr id="45066" name="Picture 2" descr="http://www.vdmi.nl/sites/vdmisite.s1.aegirhost.nl/files/ios-logo.jpg">
            <a:extLst>
              <a:ext uri="{FF2B5EF4-FFF2-40B4-BE49-F238E27FC236}">
                <a16:creationId xmlns:a16="http://schemas.microsoft.com/office/drawing/2014/main" id="{FED5888C-7FBE-C949-9EBF-D9DCD5323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00400"/>
            <a:ext cx="1130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7" name="Picture 4" descr="http://i1-news.softpedia-static.com/images/news2/Celebrating-10-Years-of-Mac-OS-X-with-Bertrand-Serlet-the-Man-Behind-it-All-2.jpg">
            <a:extLst>
              <a:ext uri="{FF2B5EF4-FFF2-40B4-BE49-F238E27FC236}">
                <a16:creationId xmlns:a16="http://schemas.microsoft.com/office/drawing/2014/main" id="{8264445D-901E-5F48-B151-3713D85D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6389"/>
            <a:ext cx="91440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utoShape 16">
            <a:extLst>
              <a:ext uri="{FF2B5EF4-FFF2-40B4-BE49-F238E27FC236}">
                <a16:creationId xmlns:a16="http://schemas.microsoft.com/office/drawing/2014/main" id="{9FD3D19B-8E26-0F44-B239-1789C2BD1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4974" y="5178851"/>
            <a:ext cx="5772149" cy="762000"/>
          </a:xfrm>
          <a:prstGeom prst="wedgeRectCallout">
            <a:avLst>
              <a:gd name="adj1" fmla="val -62699"/>
              <a:gd name="adj2" fmla="val -58713"/>
            </a:avLst>
          </a:prstGeom>
          <a:solidFill>
            <a:srgbClr val="FFCC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… then verify the signature on the DH value using the public key from the certificate</a:t>
            </a:r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3613CB02-2AE7-4544-86E2-A40078274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324" y="4610101"/>
            <a:ext cx="4064377" cy="435571"/>
          </a:xfrm>
          <a:prstGeom prst="wedgeRectCallout">
            <a:avLst>
              <a:gd name="adj1" fmla="val -62065"/>
              <a:gd name="adj2" fmla="val -177375"/>
            </a:avLst>
          </a:prstGeom>
          <a:solidFill>
            <a:srgbClr val="FFCC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Validate the server’s certificate</a:t>
            </a:r>
          </a:p>
        </p:txBody>
      </p:sp>
    </p:spTree>
    <p:extLst>
      <p:ext uri="{BB962C8B-B14F-4D97-AF65-F5344CB8AC3E}">
        <p14:creationId xmlns:p14="http://schemas.microsoft.com/office/powerpoint/2010/main" val="157012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 autoUpdateAnimBg="0"/>
      <p:bldP spid="14" grpId="0" autoUpdateAnimBg="0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49643A1-93AC-1E43-801B-DD770B8C0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Goto Fail</a:t>
            </a:r>
          </a:p>
        </p:txBody>
      </p:sp>
      <p:sp>
        <p:nvSpPr>
          <p:cNvPr id="46083" name="Oval 3">
            <a:extLst>
              <a:ext uri="{FF2B5EF4-FFF2-40B4-BE49-F238E27FC236}">
                <a16:creationId xmlns:a16="http://schemas.microsoft.com/office/drawing/2014/main" id="{E10408A0-2E90-4D4D-8BCD-43B2289A0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970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46084" name="Line 5">
            <a:extLst>
              <a:ext uri="{FF2B5EF4-FFF2-40B4-BE49-F238E27FC236}">
                <a16:creationId xmlns:a16="http://schemas.microsoft.com/office/drawing/2014/main" id="{6FCFA84F-668C-8547-8341-CDC4D15839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7264" y="2031127"/>
            <a:ext cx="5207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Text Box 8">
            <a:extLst>
              <a:ext uri="{FF2B5EF4-FFF2-40B4-BE49-F238E27FC236}">
                <a16:creationId xmlns:a16="http://schemas.microsoft.com/office/drawing/2014/main" id="{524CC153-0F2E-2442-8C6D-87B2660ED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9" y="1219340"/>
            <a:ext cx="48926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Here is PayPal’</a:t>
            </a:r>
            <a:r>
              <a:rPr lang="en-US" altLang="ja-JP" sz="2000" dirty="0">
                <a:solidFill>
                  <a:schemeClr val="tx1"/>
                </a:solidFill>
                <a:latin typeface="+mn-lt"/>
              </a:rPr>
              <a:t>s certificate 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And here is my signed Diffie-Hellman value </a:t>
            </a:r>
          </a:p>
        </p:txBody>
      </p:sp>
      <p:pic>
        <p:nvPicPr>
          <p:cNvPr id="46086" name="Picture 6" descr="j0139031">
            <a:extLst>
              <a:ext uri="{FF2B5EF4-FFF2-40B4-BE49-F238E27FC236}">
                <a16:creationId xmlns:a16="http://schemas.microsoft.com/office/drawing/2014/main" id="{A0C78319-AEE8-FC4C-AE91-28F05FD8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015" y="675402"/>
            <a:ext cx="98266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2" descr="http://www.vdmi.nl/sites/vdmisite.s1.aegirhost.nl/files/ios-logo.jpg">
            <a:extLst>
              <a:ext uri="{FF2B5EF4-FFF2-40B4-BE49-F238E27FC236}">
                <a16:creationId xmlns:a16="http://schemas.microsoft.com/office/drawing/2014/main" id="{6588B40C-1B46-6B4C-B5B5-B32C02C41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00400"/>
            <a:ext cx="1130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Picture 4" descr="http://i1-news.softpedia-static.com/images/news2/Celebrating-10-Years-of-Mac-OS-X-with-Bertrand-Serlet-the-Man-Behind-it-All-2.jpg">
            <a:extLst>
              <a:ext uri="{FF2B5EF4-FFF2-40B4-BE49-F238E27FC236}">
                <a16:creationId xmlns:a16="http://schemas.microsoft.com/office/drawing/2014/main" id="{5CA95DC0-141E-D840-A651-65016B926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6389"/>
            <a:ext cx="91440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AutoShape 16">
            <a:extLst>
              <a:ext uri="{FF2B5EF4-FFF2-40B4-BE49-F238E27FC236}">
                <a16:creationId xmlns:a16="http://schemas.microsoft.com/office/drawing/2014/main" id="{CA0C05AE-8A77-1F40-9692-B2D4510F9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1" y="2438400"/>
            <a:ext cx="5029199" cy="685800"/>
          </a:xfrm>
          <a:prstGeom prst="wedgeRectCallout">
            <a:avLst>
              <a:gd name="adj1" fmla="val -61333"/>
              <a:gd name="adj2" fmla="val -20588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… verify the signature on the DH value using the public key from the certificate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93D035-B6B9-D64B-BFEB-B1BA77E46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799" y="3184525"/>
            <a:ext cx="788347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if ((err = SSLHashSHA1.update(&amp;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hashCtx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, &amp;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clientRandom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)) != 0) 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   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goto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 fail; 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if ((err = SSLHashSHA1.update(&amp;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hashCtx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, &amp;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serverRandom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)) != 0) 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   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goto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 fail; 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if ((err = SSLHashSHA1.update(&amp;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hashCtx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, &amp;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signedParams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)) != 0) 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goto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 fail; 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goto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 fail; 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if ((err = SSLHashSHA1.final(&amp;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hashCtx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, &amp;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hashOut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)) != 0) 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goto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 fail; …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err = </a:t>
            </a:r>
            <a:r>
              <a:rPr lang="en-US" altLang="en-US" sz="1600" dirty="0" err="1">
                <a:solidFill>
                  <a:schemeClr val="tx1"/>
                </a:solidFill>
                <a:latin typeface="Courier" pitchFamily="2" charset="0"/>
              </a:rPr>
              <a:t>sslRawVerify</a:t>
            </a: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(...);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…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Courier" pitchFamily="2" charset="0"/>
              </a:rPr>
              <a:t>fail: … return err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9D0678-4C7C-0348-9A82-7867608B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358" y="5410112"/>
            <a:ext cx="2566728" cy="313932"/>
          </a:xfrm>
          <a:prstGeom prst="rect">
            <a:avLst/>
          </a:prstGeom>
          <a:solidFill>
            <a:srgbClr val="FF7E7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dirty="0"/>
              <a:t>Signature is verified here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897E2D-3281-FD44-B897-6D8ABA26250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524981" y="5409718"/>
            <a:ext cx="381000" cy="314325"/>
          </a:xfrm>
          <a:prstGeom prst="rightArrow">
            <a:avLst>
              <a:gd name="adj1" fmla="val 50000"/>
              <a:gd name="adj2" fmla="val 4993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E1859A7-097D-AA48-B832-A40B93D79BE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277042" y="4661991"/>
            <a:ext cx="381000" cy="314325"/>
          </a:xfrm>
          <a:prstGeom prst="rightArrow">
            <a:avLst>
              <a:gd name="adj1" fmla="val 50000"/>
              <a:gd name="adj2" fmla="val 49938"/>
            </a:avLst>
          </a:pr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030D80-CE95-8D40-BBA5-D403C2BF3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8043" y="4590553"/>
            <a:ext cx="5838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+mn-lt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26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9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23305639-5A55-0D41-92C7-F47208C29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Complete Fail Against MITM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2C7B06DB-634C-5A4F-8190-3D2CB04475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Discovered in February 2014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All OS X and iOS software vulnerable to man-in-the-middle attacks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Broken TLS implementation provides </a:t>
            </a:r>
            <a:r>
              <a:rPr lang="en-US" altLang="en-US" sz="2000" u="sng" dirty="0">
                <a:ea typeface="ＭＳ Ｐゴシック" panose="020B0600070205080204" pitchFamily="34" charset="-128"/>
              </a:rPr>
              <a:t>no</a:t>
            </a:r>
            <a:r>
              <a:rPr lang="en-US" altLang="en-US" sz="2000" dirty="0">
                <a:ea typeface="ＭＳ Ｐゴシック" panose="020B0600070205080204" pitchFamily="34" charset="-128"/>
              </a:rPr>
              <a:t> protection against the very attack it was supposed to prevent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What does this tell you about quality control for security-critical software?</a:t>
            </a:r>
          </a:p>
        </p:txBody>
      </p:sp>
      <p:pic>
        <p:nvPicPr>
          <p:cNvPr id="47108" name="Picture 2" descr="http://punkave.com/uploads/media_items/gotofail.600.715.s.jpg">
            <a:extLst>
              <a:ext uri="{FF2B5EF4-FFF2-40B4-BE49-F238E27FC236}">
                <a16:creationId xmlns:a16="http://schemas.microsoft.com/office/drawing/2014/main" id="{9265009C-A212-2144-A9EC-9DAF1A6EA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4" r="10055" b="-2"/>
          <a:stretch/>
        </p:blipFill>
        <p:spPr bwMode="auto">
          <a:xfrm>
            <a:off x="7837371" y="237744"/>
            <a:ext cx="4124416" cy="638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235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C323-6AF8-9349-BD13-C288A707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 HTTP over SSL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1D3E6-5F4E-EB40-8E34-8F14E20A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B8E89F-0659-A94C-91C8-4487D78D5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87794"/>
            <a:ext cx="6956027" cy="4513006"/>
          </a:xfrm>
          <a:prstGeom prst="rect">
            <a:avLst/>
          </a:prstGeom>
        </p:spPr>
      </p:pic>
      <p:sp>
        <p:nvSpPr>
          <p:cNvPr id="8" name="AutoShape 9">
            <a:extLst>
              <a:ext uri="{FF2B5EF4-FFF2-40B4-BE49-F238E27FC236}">
                <a16:creationId xmlns:a16="http://schemas.microsoft.com/office/drawing/2014/main" id="{DE8348F9-9FDE-CF42-A3A3-9FA0B5875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658" y="1768581"/>
            <a:ext cx="685800" cy="557213"/>
          </a:xfrm>
          <a:prstGeom prst="irregularSeal2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0E25D117-DFC0-0049-8CB7-AD38A18BAC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3741" y="2050549"/>
            <a:ext cx="3301329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44FBCD-E13A-6D47-A012-93A2E0A19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8495070" y="3276600"/>
            <a:ext cx="228600" cy="30480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4970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EA8F3930-4D63-EA40-8C25-0E6A8657F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SSL/TLS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C76CBAA-EDD6-194F-9D31-3E0E35935A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348452" cy="3849624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Secure Sockets Layer and Transport Layer Security protocols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Same protocol design, different cryptographic algorithms</a:t>
            </a:r>
          </a:p>
          <a:p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The de facto standard for Internet security</a:t>
            </a:r>
          </a:p>
          <a:p>
            <a:pPr lvl="1"/>
            <a:r>
              <a:rPr lang="en-US" altLang="ja-JP" sz="2400" dirty="0">
                <a:ea typeface="ＭＳ Ｐゴシック" panose="020B0600070205080204" pitchFamily="34" charset="-128"/>
              </a:rPr>
              <a:t>“The primary goal of the TLS protocol is to provide privacy and data integrity between two communicating applications”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Deployed in every Web browser (HTTPS); also mobile applications, payment systems, VoIP, many distributed systems, etc.</a:t>
            </a:r>
          </a:p>
        </p:txBody>
      </p:sp>
    </p:spTree>
    <p:extLst>
      <p:ext uri="{BB962C8B-B14F-4D97-AF65-F5344CB8AC3E}">
        <p14:creationId xmlns:p14="http://schemas.microsoft.com/office/powerpoint/2010/main" val="1025790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2">
            <a:extLst>
              <a:ext uri="{FF2B5EF4-FFF2-40B4-BE49-F238E27FC236}">
                <a16:creationId xmlns:a16="http://schemas.microsoft.com/office/drawing/2014/main" id="{4ADBA11C-7B36-E24F-88C1-12F52FDE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HTTPS and Its Adversary Model</a:t>
            </a:r>
          </a:p>
        </p:txBody>
      </p:sp>
      <p:sp>
        <p:nvSpPr>
          <p:cNvPr id="24578" name="Content Placeholder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B12B62EA-D16F-DD43-9793-B6029A302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594258" cy="3849624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HTTPS: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end-to-end</a:t>
            </a:r>
            <a:r>
              <a:rPr lang="en-US" altLang="en-US" sz="2400" dirty="0">
                <a:ea typeface="ＭＳ Ｐゴシック" panose="020B0600070205080204" pitchFamily="34" charset="-128"/>
              </a:rPr>
              <a:t> secure protocol for Web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Goals: confidentiality, authentication (usually for server only), and integrity against network attackers, including man-in-the-middle (MITM) attacks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BF0BC58-D5B0-DB44-9EC3-65336871A8A1}"/>
              </a:ext>
            </a:extLst>
          </p:cNvPr>
          <p:cNvSpPr/>
          <p:nvPr/>
        </p:nvSpPr>
        <p:spPr>
          <a:xfrm>
            <a:off x="6202363" y="4538870"/>
            <a:ext cx="1833562" cy="6985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7" tIns="38098" rIns="76197" bIns="38098" anchor="ctr"/>
          <a:lstStyle/>
          <a:p>
            <a:pPr algn="ctr">
              <a:buFontTx/>
              <a:buNone/>
              <a:defRPr/>
            </a:pPr>
            <a:endParaRPr lang="en-US" sz="2000">
              <a:solidFill>
                <a:schemeClr val="tx1"/>
              </a:solidFill>
              <a:cs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24D3B0-54C0-F644-ADF1-37AA6E3AF8D4}"/>
              </a:ext>
            </a:extLst>
          </p:cNvPr>
          <p:cNvCxnSpPr/>
          <p:nvPr/>
        </p:nvCxnSpPr>
        <p:spPr>
          <a:xfrm flipV="1">
            <a:off x="3044826" y="4824620"/>
            <a:ext cx="917575" cy="38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D649D0-1498-FE49-B18A-98EAC5A2D188}"/>
              </a:ext>
            </a:extLst>
          </p:cNvPr>
          <p:cNvCxnSpPr>
            <a:endCxn id="6" idx="2"/>
          </p:cNvCxnSpPr>
          <p:nvPr/>
        </p:nvCxnSpPr>
        <p:spPr>
          <a:xfrm>
            <a:off x="5138739" y="4853195"/>
            <a:ext cx="1068387" cy="36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128105-A874-BB45-8923-656CFE935D45}"/>
              </a:ext>
            </a:extLst>
          </p:cNvPr>
          <p:cNvCxnSpPr>
            <a:endCxn id="6" idx="0"/>
          </p:cNvCxnSpPr>
          <p:nvPr/>
        </p:nvCxnSpPr>
        <p:spPr>
          <a:xfrm rot="10800000" flipV="1">
            <a:off x="8034339" y="4848433"/>
            <a:ext cx="1152525" cy="41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4" name="TextBox 8">
            <a:extLst>
              <a:ext uri="{FF2B5EF4-FFF2-40B4-BE49-F238E27FC236}">
                <a16:creationId xmlns:a16="http://schemas.microsoft.com/office/drawing/2014/main" id="{710FAADA-C46D-1C41-B261-63513242C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506" y="3857832"/>
            <a:ext cx="1014695" cy="38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browser</a:t>
            </a:r>
          </a:p>
        </p:txBody>
      </p:sp>
      <p:sp>
        <p:nvSpPr>
          <p:cNvPr id="24585" name="TextBox 8">
            <a:extLst>
              <a:ext uri="{FF2B5EF4-FFF2-40B4-BE49-F238E27FC236}">
                <a16:creationId xmlns:a16="http://schemas.microsoft.com/office/drawing/2014/main" id="{8F24BB88-F9C0-D942-894D-C5247A7C3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0342" y="3857832"/>
            <a:ext cx="1574143" cy="38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HTTPS server</a:t>
            </a:r>
          </a:p>
        </p:txBody>
      </p:sp>
      <p:pic>
        <p:nvPicPr>
          <p:cNvPr id="24586" name="Picture 24">
            <a:extLst>
              <a:ext uri="{FF2B5EF4-FFF2-40B4-BE49-F238E27FC236}">
                <a16:creationId xmlns:a16="http://schemas.microsoft.com/office/drawing/2014/main" id="{CC07A8A8-7A6D-8049-916B-B8A10919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4356308"/>
            <a:ext cx="1273175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7" name="Rectangle 24">
            <a:extLst>
              <a:ext uri="{FF2B5EF4-FFF2-40B4-BE49-F238E27FC236}">
                <a16:creationId xmlns:a16="http://schemas.microsoft.com/office/drawing/2014/main" id="{55A81985-9785-AD47-935C-91B08FBA8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0988" y="3857832"/>
            <a:ext cx="985841" cy="38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Internet</a:t>
            </a:r>
          </a:p>
        </p:txBody>
      </p:sp>
      <p:pic>
        <p:nvPicPr>
          <p:cNvPr id="24588" name="Picture 24">
            <a:extLst>
              <a:ext uri="{FF2B5EF4-FFF2-40B4-BE49-F238E27FC236}">
                <a16:creationId xmlns:a16="http://schemas.microsoft.com/office/drawing/2014/main" id="{1FD38AE1-65DE-2A41-8BA9-FFF6BE286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3" y="4354720"/>
            <a:ext cx="1274762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9" name="TextBox 8">
            <a:extLst>
              <a:ext uri="{FF2B5EF4-FFF2-40B4-BE49-F238E27FC236}">
                <a16:creationId xmlns:a16="http://schemas.microsoft.com/office/drawing/2014/main" id="{C477545D-D3C8-7743-9386-6B682E409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839" y="3857832"/>
            <a:ext cx="751803" cy="38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proxy</a:t>
            </a:r>
          </a:p>
        </p:txBody>
      </p:sp>
      <p:pic>
        <p:nvPicPr>
          <p:cNvPr id="24590" name="Picture 9">
            <a:extLst>
              <a:ext uri="{FF2B5EF4-FFF2-40B4-BE49-F238E27FC236}">
                <a16:creationId xmlns:a16="http://schemas.microsoft.com/office/drawing/2014/main" id="{65DE9863-8E94-904A-95A1-835310988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094" y="4422280"/>
            <a:ext cx="640872" cy="69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69222-D182-5748-B80F-E02D2138B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134183"/>
            <a:ext cx="1601394" cy="38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HTTPS tunnel</a:t>
            </a:r>
          </a:p>
        </p:txBody>
      </p:sp>
      <p:pic>
        <p:nvPicPr>
          <p:cNvPr id="24593" name="Picture 44" descr="C:\Users\shuochen\AppData\Local\Microsoft\Windows\Temporary Internet Files\Low\Content.IE5\VTSPW8ST\j0435242[1].png">
            <a:extLst>
              <a:ext uri="{FF2B5EF4-FFF2-40B4-BE49-F238E27FC236}">
                <a16:creationId xmlns:a16="http://schemas.microsoft.com/office/drawing/2014/main" id="{9B60FE65-2AC2-8347-99BE-48851833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38" y="4437270"/>
            <a:ext cx="912812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8">
            <a:extLst>
              <a:ext uri="{FF2B5EF4-FFF2-40B4-BE49-F238E27FC236}">
                <a16:creationId xmlns:a16="http://schemas.microsoft.com/office/drawing/2014/main" id="{A1AB21B8-B61D-E740-A655-7046D6F7F056}"/>
              </a:ext>
            </a:extLst>
          </p:cNvPr>
          <p:cNvGrpSpPr>
            <a:grpSpLocks/>
          </p:cNvGrpSpPr>
          <p:nvPr/>
        </p:nvGrpSpPr>
        <p:grpSpPr bwMode="auto">
          <a:xfrm>
            <a:off x="2913063" y="4997657"/>
            <a:ext cx="6354762" cy="139700"/>
            <a:chOff x="1764030" y="6869430"/>
            <a:chExt cx="7174230" cy="1600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5569CF-11B6-104A-BF53-6008B58607EE}"/>
                </a:ext>
              </a:extLst>
            </p:cNvPr>
            <p:cNvSpPr/>
            <p:nvPr/>
          </p:nvSpPr>
          <p:spPr>
            <a:xfrm>
              <a:off x="1812419" y="6869430"/>
              <a:ext cx="7086412" cy="1600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en-US" sz="200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9D2D439-A96B-6541-9C15-8662B569B924}"/>
                </a:ext>
              </a:extLst>
            </p:cNvPr>
            <p:cNvSpPr/>
            <p:nvPr/>
          </p:nvSpPr>
          <p:spPr>
            <a:xfrm>
              <a:off x="8825351" y="6869430"/>
              <a:ext cx="112909" cy="1491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en-US" sz="200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39F349-CDBD-F541-9CC8-7014E724E0A6}"/>
                </a:ext>
              </a:extLst>
            </p:cNvPr>
            <p:cNvSpPr/>
            <p:nvPr/>
          </p:nvSpPr>
          <p:spPr>
            <a:xfrm>
              <a:off x="1764030" y="6871249"/>
              <a:ext cx="112909" cy="1491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en-US" sz="2000">
                <a:solidFill>
                  <a:schemeClr val="tx1"/>
                </a:solidFill>
                <a:cs typeface="Arial" charset="0"/>
              </a:endParaRPr>
            </a:p>
          </p:txBody>
        </p:sp>
      </p:grpSp>
      <p:pic>
        <p:nvPicPr>
          <p:cNvPr id="22" name="Picture 9">
            <a:extLst>
              <a:ext uri="{FF2B5EF4-FFF2-40B4-BE49-F238E27FC236}">
                <a16:creationId xmlns:a16="http://schemas.microsoft.com/office/drawing/2014/main" id="{12F203D9-FE6E-144F-81C9-7C54162F7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99" y="4400106"/>
            <a:ext cx="640872" cy="69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68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3">
            <a:extLst>
              <a:ext uri="{FF2B5EF4-FFF2-40B4-BE49-F238E27FC236}">
                <a16:creationId xmlns:a16="http://schemas.microsoft.com/office/drawing/2014/main" id="{BAC1168E-441D-C643-869D-0C6B8A6D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Lock Icon</a:t>
            </a:r>
          </a:p>
        </p:txBody>
      </p:sp>
      <p:graphicFrame>
        <p:nvGraphicFramePr>
          <p:cNvPr id="26629" name="Content Placeholder 8">
            <a:extLst>
              <a:ext uri="{FF2B5EF4-FFF2-40B4-BE49-F238E27FC236}">
                <a16:creationId xmlns:a16="http://schemas.microsoft.com/office/drawing/2014/main" id="{D356AA36-3271-474D-9469-2AD422F949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94619" y="2850356"/>
          <a:ext cx="10289458" cy="3147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626" name="Picture 2" descr="D:\HOME\abarth\svn\papers\https\screenshots\ev.png">
            <a:extLst>
              <a:ext uri="{FF2B5EF4-FFF2-40B4-BE49-F238E27FC236}">
                <a16:creationId xmlns:a16="http://schemas.microsoft.com/office/drawing/2014/main" id="{FAB5B2F4-149B-E64F-9A73-8A45FF513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19" y="1841072"/>
            <a:ext cx="9061717" cy="70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4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3">
            <a:extLst>
              <a:ext uri="{FF2B5EF4-FFF2-40B4-BE49-F238E27FC236}">
                <a16:creationId xmlns:a16="http://schemas.microsoft.com/office/drawing/2014/main" id="{CDE464F1-CD9A-9F41-B637-2C249030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HTTPS Security Guarantees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4F03E-DFDF-2541-865B-D41082A0C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932562"/>
            <a:ext cx="8873613" cy="2826086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The origin of the page is what it says in the address bar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Contents of the page have not been viewed or modified by a network attacker</a:t>
            </a:r>
          </a:p>
        </p:txBody>
      </p:sp>
      <p:pic>
        <p:nvPicPr>
          <p:cNvPr id="7" name="Picture 2" descr="D:\HOME\abarth\svn\papers\https\screenshots\ev.png">
            <a:extLst>
              <a:ext uri="{FF2B5EF4-FFF2-40B4-BE49-F238E27FC236}">
                <a16:creationId xmlns:a16="http://schemas.microsoft.com/office/drawing/2014/main" id="{3CE82EEA-841A-9344-9C37-8E245C0EB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619" y="1841072"/>
            <a:ext cx="9061717" cy="70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B46259-87F8-934B-B076-5C28E1F9B3C4}"/>
              </a:ext>
            </a:extLst>
          </p:cNvPr>
          <p:cNvSpPr txBox="1"/>
          <p:nvPr/>
        </p:nvSpPr>
        <p:spPr>
          <a:xfrm>
            <a:off x="7316908" y="4507913"/>
            <a:ext cx="4213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User must interpret what he sees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3778D4-15B7-8F40-8039-EF8C69B81255}"/>
              </a:ext>
            </a:extLst>
          </p:cNvPr>
          <p:cNvGrpSpPr/>
          <p:nvPr/>
        </p:nvGrpSpPr>
        <p:grpSpPr>
          <a:xfrm>
            <a:off x="9750917" y="3293372"/>
            <a:ext cx="878400" cy="1183680"/>
            <a:chOff x="9750917" y="3293372"/>
            <a:chExt cx="878400" cy="11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B11E3D2-1832-B047-A6A4-ACAC3BB5404C}"/>
                    </a:ext>
                  </a:extLst>
                </p14:cNvPr>
                <p14:cNvContentPartPr/>
                <p14:nvPr/>
              </p14:nvContentPartPr>
              <p14:xfrm>
                <a:off x="9750917" y="3301652"/>
                <a:ext cx="878400" cy="117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B11E3D2-1832-B047-A6A4-ACAC3BB540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32917" y="3283652"/>
                  <a:ext cx="914040" cy="12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47C5B4C-C1BE-424C-9D6F-DA124A6FED85}"/>
                    </a:ext>
                  </a:extLst>
                </p14:cNvPr>
                <p14:cNvContentPartPr/>
                <p14:nvPr/>
              </p14:nvContentPartPr>
              <p14:xfrm>
                <a:off x="9775037" y="3293372"/>
                <a:ext cx="344160" cy="1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47C5B4C-C1BE-424C-9D6F-DA124A6FED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57037" y="3275732"/>
                  <a:ext cx="379800" cy="5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36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8286E9FD-BA01-6F48-AB4D-2AB5DE46AD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HTTP </a:t>
            </a:r>
            <a:r>
              <a:rPr lang="en-US" altLang="en-US" dirty="0">
                <a:sym typeface="Symbol" pitchFamily="2" charset="2"/>
              </a:rPr>
              <a:t></a:t>
            </a:r>
            <a:r>
              <a:rPr lang="en-US" altLang="en-US" dirty="0"/>
              <a:t> HTTPS and Back</a:t>
            </a: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9E29F5D8-8FDF-FB40-8720-765CD474D4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Common pattern: HTTPS upgrade</a:t>
            </a:r>
          </a:p>
          <a:p>
            <a:pPr lvl="1"/>
            <a:r>
              <a:rPr lang="en-US" altLang="en-US" sz="2000" dirty="0"/>
              <a:t>Come to site over HTTP, redirect to HTTPS for login</a:t>
            </a:r>
          </a:p>
          <a:p>
            <a:pPr lvl="1"/>
            <a:r>
              <a:rPr lang="en-US" altLang="en-US" sz="2000" dirty="0"/>
              <a:t>Browse site over HTTP, redirect to HTTPS for checkout</a:t>
            </a:r>
          </a:p>
          <a:p>
            <a:r>
              <a:rPr lang="en-US" altLang="en-US" sz="2400" dirty="0" err="1">
                <a:solidFill>
                  <a:srgbClr val="C00000"/>
                </a:solidFill>
              </a:rPr>
              <a:t>sslstrip</a:t>
            </a:r>
            <a:r>
              <a:rPr lang="en-US" altLang="en-US" sz="2400" dirty="0"/>
              <a:t>: man-in-the-middle network attacker downgrades connection</a:t>
            </a:r>
          </a:p>
          <a:p>
            <a:endParaRPr lang="en-US" altLang="en-US" sz="2400" dirty="0"/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  <a:p>
            <a:pPr lvl="1">
              <a:lnSpc>
                <a:spcPct val="50000"/>
              </a:lnSpc>
              <a:buFontTx/>
              <a:buNone/>
            </a:pPr>
            <a:endParaRPr lang="en-US" altLang="en-US" sz="2000" dirty="0"/>
          </a:p>
        </p:txBody>
      </p:sp>
      <p:pic>
        <p:nvPicPr>
          <p:cNvPr id="5" name="Picture 2" descr="C:\Program Files\Microsoft Office\MEDIA\CAGCAT10\j0195384.wmf">
            <a:extLst>
              <a:ext uri="{FF2B5EF4-FFF2-40B4-BE49-F238E27FC236}">
                <a16:creationId xmlns:a16="http://schemas.microsoft.com/office/drawing/2014/main" id="{103AE652-14FC-EB4E-B90D-DF2D94A1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90801" y="4155699"/>
            <a:ext cx="6699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ower">
            <a:extLst>
              <a:ext uri="{FF2B5EF4-FFF2-40B4-BE49-F238E27FC236}">
                <a16:creationId xmlns:a16="http://schemas.microsoft.com/office/drawing/2014/main" id="{49496C3B-5245-434C-8805-62A2BC20932B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818188" y="4155698"/>
            <a:ext cx="381000" cy="6858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  <a:defRPr/>
            </a:pPr>
            <a:endParaRPr lang="en-US" sz="2000"/>
          </a:p>
        </p:txBody>
      </p:sp>
      <p:sp>
        <p:nvSpPr>
          <p:cNvPr id="7" name="server">
            <a:extLst>
              <a:ext uri="{FF2B5EF4-FFF2-40B4-BE49-F238E27FC236}">
                <a16:creationId xmlns:a16="http://schemas.microsoft.com/office/drawing/2014/main" id="{942AB2B6-1AD1-B441-8151-332C0E58A12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212138" y="4231899"/>
            <a:ext cx="474662" cy="53022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None/>
              <a:defRPr/>
            </a:pPr>
            <a:endParaRPr lang="en-US" sz="20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0DF7F8-9088-D548-8E26-0D2635DD20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16300" y="4447799"/>
            <a:ext cx="22098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204B32-A365-3F45-8B9A-A22D5F2F90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64300" y="4447799"/>
            <a:ext cx="15240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78B245-7E17-ED4C-971C-B85D3A1E0799}"/>
              </a:ext>
            </a:extLst>
          </p:cNvPr>
          <p:cNvSpPr txBox="1"/>
          <p:nvPr/>
        </p:nvSpPr>
        <p:spPr>
          <a:xfrm>
            <a:off x="5491164" y="4789110"/>
            <a:ext cx="10342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sz="2000" dirty="0"/>
              <a:t>attacker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CA921-1D22-B841-BE37-C2E8E05C16B6}"/>
              </a:ext>
            </a:extLst>
          </p:cNvPr>
          <p:cNvSpPr txBox="1"/>
          <p:nvPr/>
        </p:nvSpPr>
        <p:spPr>
          <a:xfrm>
            <a:off x="6997700" y="4112835"/>
            <a:ext cx="5581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sz="2000" dirty="0"/>
              <a:t>SSL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2B4DB-01CA-FA41-A2FF-3C67708B9D6F}"/>
              </a:ext>
            </a:extLst>
          </p:cNvPr>
          <p:cNvSpPr txBox="1"/>
          <p:nvPr/>
        </p:nvSpPr>
        <p:spPr>
          <a:xfrm>
            <a:off x="4056063" y="4112835"/>
            <a:ext cx="7858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sz="2000" dirty="0"/>
              <a:t>HTTP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CECF81-141A-8F4A-B951-DB45FA35D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839" y="553668"/>
            <a:ext cx="2359742" cy="707886"/>
          </a:xfrm>
          <a:prstGeom prst="rect">
            <a:avLst/>
          </a:prstGeom>
          <a:solidFill>
            <a:srgbClr val="FF99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Can the server detect this attack?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EBB43-A680-6741-9BC8-3BD46391556E}"/>
              </a:ext>
            </a:extLst>
          </p:cNvPr>
          <p:cNvSpPr txBox="1"/>
          <p:nvPr/>
        </p:nvSpPr>
        <p:spPr>
          <a:xfrm>
            <a:off x="4977581" y="5267688"/>
            <a:ext cx="66441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en-US" dirty="0"/>
              <a:t>Rewrite </a:t>
            </a:r>
            <a:r>
              <a:rPr lang="en-US" altLang="en-US" dirty="0">
                <a:solidFill>
                  <a:schemeClr val="tx2"/>
                </a:solidFill>
              </a:rPr>
              <a:t>&lt;a </a:t>
            </a:r>
            <a:r>
              <a:rPr lang="en-US" altLang="en-US" dirty="0" err="1">
                <a:solidFill>
                  <a:schemeClr val="tx2"/>
                </a:solidFill>
              </a:rPr>
              <a:t>href</a:t>
            </a:r>
            <a:r>
              <a:rPr lang="en-US" altLang="en-US" dirty="0">
                <a:solidFill>
                  <a:schemeClr val="tx2"/>
                </a:solidFill>
              </a:rPr>
              <a:t>=https://…&gt; </a:t>
            </a:r>
            <a:r>
              <a:rPr lang="en-US" altLang="en-US" dirty="0"/>
              <a:t>to </a:t>
            </a:r>
            <a:r>
              <a:rPr lang="en-US" altLang="en-US" dirty="0">
                <a:solidFill>
                  <a:schemeClr val="tx2"/>
                </a:solidFill>
              </a:rPr>
              <a:t>&lt;a </a:t>
            </a:r>
            <a:r>
              <a:rPr lang="en-US" altLang="en-US" dirty="0" err="1">
                <a:solidFill>
                  <a:schemeClr val="tx2"/>
                </a:solidFill>
              </a:rPr>
              <a:t>href</a:t>
            </a:r>
            <a:r>
              <a:rPr lang="en-US" altLang="en-US" dirty="0">
                <a:solidFill>
                  <a:schemeClr val="tx2"/>
                </a:solidFill>
              </a:rPr>
              <a:t>=http://…&gt;</a:t>
            </a:r>
          </a:p>
          <a:p>
            <a:pPr lvl="1"/>
            <a:r>
              <a:rPr lang="en-US" altLang="en-US" dirty="0"/>
              <a:t>Redirect </a:t>
            </a:r>
            <a:r>
              <a:rPr lang="en-US" altLang="en-US" dirty="0">
                <a:solidFill>
                  <a:schemeClr val="tx2"/>
                </a:solidFill>
              </a:rPr>
              <a:t>Location: https://... </a:t>
            </a:r>
            <a:r>
              <a:rPr lang="en-US" altLang="en-US" dirty="0"/>
              <a:t>to </a:t>
            </a:r>
            <a:r>
              <a:rPr lang="en-US" altLang="en-US" dirty="0">
                <a:solidFill>
                  <a:schemeClr val="tx2"/>
                </a:solidFill>
              </a:rPr>
              <a:t>Location: http://...</a:t>
            </a:r>
            <a:endParaRPr lang="en-US" altLang="en-US" dirty="0"/>
          </a:p>
          <a:p>
            <a:pPr lvl="1"/>
            <a:r>
              <a:rPr lang="en-US" altLang="en-US" dirty="0"/>
              <a:t>Rewrite </a:t>
            </a:r>
            <a:r>
              <a:rPr lang="en-US" altLang="en-US" dirty="0">
                <a:solidFill>
                  <a:schemeClr val="tx2"/>
                </a:solidFill>
              </a:rPr>
              <a:t>&lt;form action=https://… &gt;</a:t>
            </a:r>
            <a:r>
              <a:rPr lang="en-US" altLang="en-US" dirty="0"/>
              <a:t> to</a:t>
            </a:r>
            <a:r>
              <a:rPr lang="en-US" altLang="en-US" dirty="0">
                <a:solidFill>
                  <a:schemeClr val="tx2"/>
                </a:solidFill>
              </a:rPr>
              <a:t> &lt;form action=http://…&gt;</a:t>
            </a:r>
          </a:p>
        </p:txBody>
      </p:sp>
    </p:spTree>
    <p:extLst>
      <p:ext uri="{BB962C8B-B14F-4D97-AF65-F5344CB8AC3E}">
        <p14:creationId xmlns:p14="http://schemas.microsoft.com/office/powerpoint/2010/main" val="205906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1" name="Picture 2">
            <a:extLst>
              <a:ext uri="{FF2B5EF4-FFF2-40B4-BE49-F238E27FC236}">
                <a16:creationId xmlns:a16="http://schemas.microsoft.com/office/drawing/2014/main" id="{7E52FEE2-B850-3D42-ABC1-3A37491F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9" r="40112" b="88364"/>
          <a:stretch>
            <a:fillRect/>
          </a:stretch>
        </p:blipFill>
        <p:spPr bwMode="auto">
          <a:xfrm>
            <a:off x="1981200" y="2438400"/>
            <a:ext cx="36576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3">
            <a:extLst>
              <a:ext uri="{FF2B5EF4-FFF2-40B4-BE49-F238E27FC236}">
                <a16:creationId xmlns:a16="http://schemas.microsoft.com/office/drawing/2014/main" id="{298EBA73-4956-6745-9CC6-C1EB8DF2C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0" r="44067" b="88364"/>
          <a:stretch>
            <a:fillRect/>
          </a:stretch>
        </p:blipFill>
        <p:spPr bwMode="auto">
          <a:xfrm>
            <a:off x="6721476" y="2438400"/>
            <a:ext cx="3413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31617E-7625-D04A-A3A1-7D30E75F15E8}"/>
              </a:ext>
            </a:extLst>
          </p:cNvPr>
          <p:cNvSpPr txBox="1"/>
          <p:nvPr/>
        </p:nvSpPr>
        <p:spPr>
          <a:xfrm>
            <a:off x="5837238" y="2667001"/>
            <a:ext cx="63976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sz="3600" dirty="0">
                <a:sym typeface="Symbol"/>
              </a:rPr>
              <a:t></a:t>
            </a:r>
            <a:endParaRPr lang="en-US" sz="36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DD5D3C-D57D-E94B-8329-C36E72738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476" y="2895600"/>
            <a:ext cx="1279525" cy="91440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198C1-8666-374D-A844-267DE9771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260851"/>
            <a:ext cx="3097323" cy="830997"/>
          </a:xfrm>
          <a:prstGeom prst="rect">
            <a:avLst/>
          </a:prstGeom>
          <a:solidFill>
            <a:srgbClr val="FF99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Clever favicon inserted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by network attacker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C45450-EE80-4D49-A86A-CD0AA1A30CD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478588" y="3729038"/>
            <a:ext cx="774700" cy="288925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9EB95A7E-D62D-DC4D-BCF9-6FDE498B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You Notice?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23E7E-1BE9-C741-AF6A-9B8E5B58416A}"/>
              </a:ext>
            </a:extLst>
          </p:cNvPr>
          <p:cNvSpPr txBox="1"/>
          <p:nvPr/>
        </p:nvSpPr>
        <p:spPr>
          <a:xfrm>
            <a:off x="9229774" y="6046129"/>
            <a:ext cx="2419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Moxie Marlinspike</a:t>
            </a:r>
          </a:p>
        </p:txBody>
      </p:sp>
    </p:spTree>
    <p:extLst>
      <p:ext uri="{BB962C8B-B14F-4D97-AF65-F5344CB8AC3E}">
        <p14:creationId xmlns:p14="http://schemas.microsoft.com/office/powerpoint/2010/main" val="303485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8E3A5CCA-FD1F-8F4F-B7B4-77C81D61B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56" y="1346480"/>
            <a:ext cx="3513108" cy="4229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27B083-EF06-174A-91E1-42C83EF8D842}"/>
              </a:ext>
            </a:extLst>
          </p:cNvPr>
          <p:cNvSpPr txBox="1"/>
          <p:nvPr/>
        </p:nvSpPr>
        <p:spPr>
          <a:xfrm rot="20160852">
            <a:off x="1958758" y="1729540"/>
            <a:ext cx="663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" pitchFamily="2" charset="0"/>
              </a:rPr>
              <a:t>Encrypt all the things!</a:t>
            </a:r>
          </a:p>
          <a:p>
            <a:r>
              <a:rPr lang="en-US" sz="2800" dirty="0">
                <a:latin typeface="Courier" pitchFamily="2" charset="0"/>
              </a:rPr>
              <a:t>HTTPS EVERYWHERE!!!</a:t>
            </a:r>
          </a:p>
        </p:txBody>
      </p:sp>
    </p:spTree>
    <p:extLst>
      <p:ext uri="{BB962C8B-B14F-4D97-AF65-F5344CB8AC3E}">
        <p14:creationId xmlns:p14="http://schemas.microsoft.com/office/powerpoint/2010/main" val="2946249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0A41-D34F-7749-8DB6-4FDA188E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HSTS: Strict Transport Security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640729-1296-4D44-8060-9577B523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151" y="3381950"/>
            <a:ext cx="9882049" cy="227381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Header tells browser to always connect over HTTPS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Subsequent visits must be over HTTPS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Browser refuses to connect over HTTP or if site presents an invalid or self-signed cert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Requires that </a:t>
            </a:r>
            <a:r>
              <a:rPr lang="en-US" sz="2400" u="sng" dirty="0"/>
              <a:t>entire</a:t>
            </a:r>
            <a:r>
              <a:rPr lang="en-US" sz="2400" dirty="0"/>
              <a:t> site be served over </a:t>
            </a:r>
            <a:r>
              <a:rPr lang="en-US" sz="2400" u="sng" dirty="0"/>
              <a:t>valid</a:t>
            </a:r>
            <a:r>
              <a:rPr lang="en-US" sz="2400" dirty="0"/>
              <a:t> HTTPS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HSTS flag deleted when user “clears private data”: security vs. privacy</a:t>
            </a:r>
          </a:p>
        </p:txBody>
      </p:sp>
      <p:pic>
        <p:nvPicPr>
          <p:cNvPr id="12" name="Picture 2" descr="C:\Program Files\Microsoft Office\MEDIA\CAGCAT10\j0195384.wmf">
            <a:extLst>
              <a:ext uri="{FF2B5EF4-FFF2-40B4-BE49-F238E27FC236}">
                <a16:creationId xmlns:a16="http://schemas.microsoft.com/office/drawing/2014/main" id="{48BBE48C-51AD-F140-8F0D-706D4320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1184368" y="2369492"/>
            <a:ext cx="669341" cy="512486"/>
          </a:xfrm>
          <a:prstGeom prst="rect">
            <a:avLst/>
          </a:prstGeom>
          <a:noFill/>
        </p:spPr>
      </p:pic>
      <p:sp>
        <p:nvSpPr>
          <p:cNvPr id="13" name="tower">
            <a:extLst>
              <a:ext uri="{FF2B5EF4-FFF2-40B4-BE49-F238E27FC236}">
                <a16:creationId xmlns:a16="http://schemas.microsoft.com/office/drawing/2014/main" id="{1A91A72B-0ECC-6148-BBA7-6E2FA21676A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9037145" y="2399925"/>
            <a:ext cx="381000" cy="5143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671516-3C57-D343-9E5B-F3FC7A514AF9}"/>
              </a:ext>
            </a:extLst>
          </p:cNvPr>
          <p:cNvCxnSpPr/>
          <p:nvPr/>
        </p:nvCxnSpPr>
        <p:spPr bwMode="auto">
          <a:xfrm>
            <a:off x="2233751" y="2549568"/>
            <a:ext cx="6553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12B1AB-2698-DF4F-BD3D-ACAA35DE8AB3}"/>
              </a:ext>
            </a:extLst>
          </p:cNvPr>
          <p:cNvSpPr txBox="1"/>
          <p:nvPr/>
        </p:nvSpPr>
        <p:spPr>
          <a:xfrm>
            <a:off x="2098767" y="2092572"/>
            <a:ext cx="6808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Strict-Transport-Security:  max-age=</a:t>
            </a:r>
            <a:r>
              <a:rPr lang="is-IS" dirty="0"/>
              <a:t>63072000</a:t>
            </a:r>
            <a:r>
              <a:rPr lang="en-US" dirty="0"/>
              <a:t>;   </a:t>
            </a:r>
            <a:r>
              <a:rPr lang="en-US" dirty="0" err="1"/>
              <a:t>includeSubDomains</a:t>
            </a:r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dirty="0"/>
              <a:t>		(ignored if not over HTTPS)</a:t>
            </a:r>
          </a:p>
        </p:txBody>
      </p:sp>
    </p:spTree>
    <p:extLst>
      <p:ext uri="{BB962C8B-B14F-4D97-AF65-F5344CB8AC3E}">
        <p14:creationId xmlns:p14="http://schemas.microsoft.com/office/powerpoint/2010/main" val="587883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0A41-D34F-7749-8DB6-4FDA188E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Preloaded HSTS List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23955E-BC9F-1C4B-BB64-6EFC7A4BC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944" y="518772"/>
            <a:ext cx="2336478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https://</a:t>
            </a:r>
            <a:r>
              <a:rPr lang="en-US" sz="1600" i="1" dirty="0" err="1"/>
              <a:t>hstspreload.org</a:t>
            </a:r>
            <a:r>
              <a:rPr lang="en-US" sz="1600" i="1" dirty="0"/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C807BC-6E38-2B4F-BF35-A4C212F13F85}"/>
              </a:ext>
            </a:extLst>
          </p:cNvPr>
          <p:cNvSpPr txBox="1"/>
          <p:nvPr/>
        </p:nvSpPr>
        <p:spPr>
          <a:xfrm>
            <a:off x="1136630" y="4156780"/>
            <a:ext cx="10224274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Strict-Transport-Security: max-age=63072000;   </a:t>
            </a:r>
            <a:r>
              <a:rPr lang="en-US" sz="2400" dirty="0" err="1"/>
              <a:t>includeSubDomains</a:t>
            </a:r>
            <a:r>
              <a:rPr lang="en-US" sz="2400" dirty="0"/>
              <a:t>;   </a:t>
            </a:r>
            <a:r>
              <a:rPr lang="en-US" sz="2400" b="1" dirty="0"/>
              <a:t>preload</a:t>
            </a:r>
          </a:p>
          <a:p>
            <a:endParaRPr lang="en-US" sz="2400" b="1" dirty="0"/>
          </a:p>
          <a:p>
            <a:r>
              <a:rPr lang="en-US" sz="2400" dirty="0"/>
              <a:t>Preload list hard-coded in Chrome source code.   </a:t>
            </a:r>
          </a:p>
          <a:p>
            <a:r>
              <a:rPr lang="en-US" sz="2400" dirty="0"/>
              <a:t>Examples: Google, </a:t>
            </a:r>
            <a:r>
              <a:rPr lang="en-US" sz="2400" dirty="0" err="1"/>
              <a:t>Paypal</a:t>
            </a:r>
            <a:r>
              <a:rPr lang="en-US" sz="2400" dirty="0"/>
              <a:t>, Twitter, Simple, </a:t>
            </a:r>
            <a:r>
              <a:rPr lang="en-US" sz="2400" dirty="0" err="1"/>
              <a:t>Linode</a:t>
            </a:r>
            <a:r>
              <a:rPr lang="en-US" sz="2400" dirty="0"/>
              <a:t>, Stripe, </a:t>
            </a:r>
            <a:r>
              <a:rPr lang="en-US" sz="2400" dirty="0" err="1"/>
              <a:t>Lastpass</a:t>
            </a:r>
            <a:r>
              <a:rPr lang="en-US" sz="2400" dirty="0"/>
              <a:t>, </a:t>
            </a:r>
            <a:r>
              <a:rPr lang="mr-IN" sz="2400" dirty="0"/>
              <a:t>…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485A2F-DAF5-CB4C-BE32-D01FD5222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145" y="2226194"/>
            <a:ext cx="7620000" cy="141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3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A880C5-69E6-BD4A-8770-07CC563D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CSP to Upgrade to HTTPS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05BEB5-278D-FD41-BB60-468787F42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038930"/>
            <a:ext cx="8763000" cy="15542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Problem: many pages use </a:t>
            </a:r>
            <a:r>
              <a:rPr lang="en-US" sz="2400" dirty="0">
                <a:solidFill>
                  <a:srgbClr val="0432FF"/>
                </a:solidFill>
              </a:rPr>
              <a:t>&lt;</a:t>
            </a:r>
            <a:r>
              <a:rPr lang="en-US" sz="2400" dirty="0" err="1">
                <a:solidFill>
                  <a:srgbClr val="0432FF"/>
                </a:solidFill>
              </a:rPr>
              <a:t>img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 err="1">
                <a:solidFill>
                  <a:srgbClr val="0432FF"/>
                </a:solidFill>
              </a:rPr>
              <a:t>src</a:t>
            </a:r>
            <a:r>
              <a:rPr lang="en-US" sz="2400" dirty="0">
                <a:solidFill>
                  <a:srgbClr val="0432FF"/>
                </a:solidFill>
              </a:rPr>
              <a:t>=“</a:t>
            </a:r>
            <a:r>
              <a:rPr lang="en-US" sz="2400" u="sng" dirty="0">
                <a:solidFill>
                  <a:srgbClr val="0432FF"/>
                </a:solidFill>
              </a:rPr>
              <a:t>http</a:t>
            </a:r>
            <a:r>
              <a:rPr lang="en-US" sz="2400" dirty="0">
                <a:solidFill>
                  <a:srgbClr val="0432FF"/>
                </a:solidFill>
              </a:rPr>
              <a:t>://</a:t>
            </a:r>
            <a:r>
              <a:rPr lang="en-US" sz="2400" dirty="0" err="1">
                <a:solidFill>
                  <a:srgbClr val="0432FF"/>
                </a:solidFill>
              </a:rPr>
              <a:t>site.com</a:t>
            </a:r>
            <a:r>
              <a:rPr lang="en-US" sz="2400" dirty="0">
                <a:solidFill>
                  <a:srgbClr val="0432FF"/>
                </a:solidFill>
              </a:rPr>
              <a:t>/</a:t>
            </a:r>
            <a:r>
              <a:rPr lang="en-US" sz="2400" dirty="0" err="1">
                <a:solidFill>
                  <a:srgbClr val="0432FF"/>
                </a:solidFill>
              </a:rPr>
              <a:t>img</a:t>
            </a:r>
            <a:r>
              <a:rPr lang="en-US" sz="2400" dirty="0">
                <a:solidFill>
                  <a:srgbClr val="0432FF"/>
                </a:solidFill>
              </a:rPr>
              <a:t>”&gt;</a:t>
            </a:r>
          </a:p>
          <a:p>
            <a:pPr marL="0" indent="0">
              <a:buNone/>
            </a:pPr>
            <a:r>
              <a:rPr lang="en-US" sz="2400" dirty="0"/>
              <a:t>Makes it difficult to migrate a section of a site to HTTPS</a:t>
            </a:r>
          </a:p>
          <a:p>
            <a:pPr marL="0" indent="0">
              <a:spcBef>
                <a:spcPts val="1776"/>
              </a:spcBef>
              <a:buNone/>
            </a:pPr>
            <a:r>
              <a:rPr lang="en-US" sz="2400" u="sng" dirty="0"/>
              <a:t>Solution</a:t>
            </a:r>
            <a:r>
              <a:rPr lang="en-US" sz="2400" dirty="0"/>
              <a:t>:    gradual transition using CSP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210E1-3E15-A247-9B66-18633B0B52AB}"/>
              </a:ext>
            </a:extLst>
          </p:cNvPr>
          <p:cNvSpPr txBox="1"/>
          <p:nvPr/>
        </p:nvSpPr>
        <p:spPr>
          <a:xfrm>
            <a:off x="5715000" y="4402729"/>
            <a:ext cx="4381328" cy="155427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&lt;</a:t>
            </a:r>
            <a:r>
              <a:rPr lang="en-US" sz="2000" b="1" dirty="0" err="1">
                <a:solidFill>
                  <a:srgbClr val="0000FF"/>
                </a:solidFill>
              </a:rPr>
              <a:t>img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src</a:t>
            </a:r>
            <a:r>
              <a:rPr lang="en-US" sz="2000" b="1" dirty="0">
                <a:solidFill>
                  <a:srgbClr val="0000FF"/>
                </a:solidFill>
              </a:rPr>
              <a:t>=“</a:t>
            </a:r>
            <a:r>
              <a:rPr lang="en-US" sz="2000" b="1" dirty="0">
                <a:solidFill>
                  <a:srgbClr val="FF0000"/>
                </a:solidFill>
              </a:rPr>
              <a:t>https</a:t>
            </a:r>
            <a:r>
              <a:rPr lang="en-US" sz="2000" b="1" dirty="0">
                <a:solidFill>
                  <a:srgbClr val="0000FF"/>
                </a:solidFill>
              </a:rPr>
              <a:t>://</a:t>
            </a:r>
            <a:r>
              <a:rPr lang="en-US" sz="2000" b="1" dirty="0" err="1">
                <a:solidFill>
                  <a:srgbClr val="0000FF"/>
                </a:solidFill>
              </a:rPr>
              <a:t>site.com</a:t>
            </a:r>
            <a:r>
              <a:rPr lang="en-US" sz="2000" b="1" dirty="0">
                <a:solidFill>
                  <a:srgbClr val="0000FF"/>
                </a:solidFill>
              </a:rPr>
              <a:t>/</a:t>
            </a:r>
            <a:r>
              <a:rPr lang="en-US" sz="2000" b="1" dirty="0" err="1">
                <a:solidFill>
                  <a:srgbClr val="0000FF"/>
                </a:solidFill>
              </a:rPr>
              <a:t>img</a:t>
            </a:r>
            <a:r>
              <a:rPr lang="en-US" sz="2000" b="1" dirty="0">
                <a:solidFill>
                  <a:srgbClr val="0000FF"/>
                </a:solidFill>
              </a:rPr>
              <a:t>”&gt;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00FF"/>
                </a:solidFill>
              </a:rPr>
              <a:t>&lt;</a:t>
            </a:r>
            <a:r>
              <a:rPr lang="en-US" sz="2000" b="1" dirty="0" err="1">
                <a:solidFill>
                  <a:srgbClr val="0000FF"/>
                </a:solidFill>
              </a:rPr>
              <a:t>img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src</a:t>
            </a:r>
            <a:r>
              <a:rPr lang="en-US" sz="2000" b="1" dirty="0">
                <a:solidFill>
                  <a:srgbClr val="0000FF"/>
                </a:solidFill>
              </a:rPr>
              <a:t>=“</a:t>
            </a:r>
            <a:r>
              <a:rPr lang="en-US" sz="2000" b="1" dirty="0">
                <a:solidFill>
                  <a:srgbClr val="FF0000"/>
                </a:solidFill>
              </a:rPr>
              <a:t>https</a:t>
            </a:r>
            <a:r>
              <a:rPr lang="en-US" sz="2000" b="1" dirty="0">
                <a:solidFill>
                  <a:srgbClr val="0000FF"/>
                </a:solidFill>
              </a:rPr>
              <a:t>://</a:t>
            </a:r>
            <a:r>
              <a:rPr lang="en-US" sz="2000" b="1" dirty="0" err="1">
                <a:solidFill>
                  <a:srgbClr val="0000FF"/>
                </a:solidFill>
              </a:rPr>
              <a:t>othersite.com</a:t>
            </a:r>
            <a:r>
              <a:rPr lang="en-US" sz="2000" b="1" dirty="0">
                <a:solidFill>
                  <a:srgbClr val="0000FF"/>
                </a:solidFill>
              </a:rPr>
              <a:t>/</a:t>
            </a:r>
            <a:r>
              <a:rPr lang="en-US" sz="2000" b="1" dirty="0" err="1">
                <a:solidFill>
                  <a:srgbClr val="0000FF"/>
                </a:solidFill>
              </a:rPr>
              <a:t>img</a:t>
            </a:r>
            <a:r>
              <a:rPr lang="en-US" sz="2000" b="1" dirty="0">
                <a:solidFill>
                  <a:srgbClr val="0000FF"/>
                </a:solidFill>
              </a:rPr>
              <a:t>”&gt;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00FF"/>
                </a:solidFill>
              </a:rPr>
              <a:t>&lt;a </a:t>
            </a:r>
            <a:r>
              <a:rPr lang="en-US" sz="2000" b="1" dirty="0" err="1">
                <a:solidFill>
                  <a:srgbClr val="0000FF"/>
                </a:solidFill>
              </a:rPr>
              <a:t>href</a:t>
            </a:r>
            <a:r>
              <a:rPr lang="en-US" sz="2000" b="1" dirty="0">
                <a:solidFill>
                  <a:srgbClr val="0000FF"/>
                </a:solidFill>
              </a:rPr>
              <a:t>=“</a:t>
            </a:r>
            <a:r>
              <a:rPr lang="en-US" sz="2000" b="1" dirty="0">
                <a:solidFill>
                  <a:srgbClr val="FF0000"/>
                </a:solidFill>
              </a:rPr>
              <a:t>https</a:t>
            </a:r>
            <a:r>
              <a:rPr lang="en-US" sz="2000" b="1" dirty="0">
                <a:solidFill>
                  <a:srgbClr val="0000FF"/>
                </a:solidFill>
              </a:rPr>
              <a:t>://</a:t>
            </a:r>
            <a:r>
              <a:rPr lang="en-US" sz="2000" b="1" dirty="0" err="1">
                <a:solidFill>
                  <a:srgbClr val="0000FF"/>
                </a:solidFill>
              </a:rPr>
              <a:t>site.com</a:t>
            </a:r>
            <a:r>
              <a:rPr lang="en-US" sz="2000" b="1" dirty="0">
                <a:solidFill>
                  <a:srgbClr val="0000FF"/>
                </a:solidFill>
              </a:rPr>
              <a:t>/</a:t>
            </a:r>
            <a:r>
              <a:rPr lang="en-US" sz="2000" b="1" dirty="0" err="1">
                <a:solidFill>
                  <a:srgbClr val="0000FF"/>
                </a:solidFill>
              </a:rPr>
              <a:t>img</a:t>
            </a:r>
            <a:r>
              <a:rPr lang="en-US" sz="2000" b="1" dirty="0">
                <a:solidFill>
                  <a:srgbClr val="0000FF"/>
                </a:solidFill>
              </a:rPr>
              <a:t>”&gt;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00FF"/>
                </a:solidFill>
              </a:rPr>
              <a:t>&lt;a </a:t>
            </a:r>
            <a:r>
              <a:rPr lang="en-US" sz="2000" b="1" dirty="0" err="1">
                <a:solidFill>
                  <a:srgbClr val="0000FF"/>
                </a:solidFill>
              </a:rPr>
              <a:t>href</a:t>
            </a:r>
            <a:r>
              <a:rPr lang="en-US" sz="2000" b="1" dirty="0">
                <a:solidFill>
                  <a:srgbClr val="0000FF"/>
                </a:solidFill>
              </a:rPr>
              <a:t>=“</a:t>
            </a:r>
            <a:r>
              <a:rPr lang="en-US" sz="2000" b="1" dirty="0">
                <a:solidFill>
                  <a:srgbClr val="FF0000"/>
                </a:solidFill>
              </a:rPr>
              <a:t>http</a:t>
            </a:r>
            <a:r>
              <a:rPr lang="en-US" sz="2000" b="1" dirty="0">
                <a:solidFill>
                  <a:srgbClr val="0000FF"/>
                </a:solidFill>
              </a:rPr>
              <a:t>://othersite.com/img”&gt;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716F7-FF31-474A-98C0-E258C17DAC95}"/>
              </a:ext>
            </a:extLst>
          </p:cNvPr>
          <p:cNvSpPr txBox="1"/>
          <p:nvPr/>
        </p:nvSpPr>
        <p:spPr>
          <a:xfrm>
            <a:off x="1066801" y="4002382"/>
            <a:ext cx="5748690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90"/>
                </a:solidFill>
              </a:rPr>
              <a:t>Content-Security-Policy: upgrade-insecure-requests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00FF"/>
                </a:solidFill>
              </a:rPr>
              <a:t>&lt;</a:t>
            </a:r>
            <a:r>
              <a:rPr lang="en-US" sz="2000" b="1" dirty="0" err="1">
                <a:solidFill>
                  <a:srgbClr val="0000FF"/>
                </a:solidFill>
              </a:rPr>
              <a:t>img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src</a:t>
            </a:r>
            <a:r>
              <a:rPr lang="en-US" sz="2000" b="1" dirty="0">
                <a:solidFill>
                  <a:srgbClr val="0000FF"/>
                </a:solidFill>
              </a:rPr>
              <a:t>=“</a:t>
            </a:r>
            <a:r>
              <a:rPr lang="en-US" sz="2000" b="1" dirty="0">
                <a:solidFill>
                  <a:srgbClr val="FF0000"/>
                </a:solidFill>
              </a:rPr>
              <a:t>http</a:t>
            </a:r>
            <a:r>
              <a:rPr lang="en-US" sz="2000" b="1" dirty="0">
                <a:solidFill>
                  <a:srgbClr val="0000FF"/>
                </a:solidFill>
              </a:rPr>
              <a:t>://</a:t>
            </a:r>
            <a:r>
              <a:rPr lang="en-US" sz="2000" b="1" dirty="0" err="1">
                <a:solidFill>
                  <a:srgbClr val="0000FF"/>
                </a:solidFill>
              </a:rPr>
              <a:t>site.com</a:t>
            </a:r>
            <a:r>
              <a:rPr lang="en-US" sz="2000" b="1" dirty="0">
                <a:solidFill>
                  <a:srgbClr val="0000FF"/>
                </a:solidFill>
              </a:rPr>
              <a:t>/</a:t>
            </a:r>
            <a:r>
              <a:rPr lang="en-US" sz="2000" b="1" dirty="0" err="1">
                <a:solidFill>
                  <a:srgbClr val="0000FF"/>
                </a:solidFill>
              </a:rPr>
              <a:t>img</a:t>
            </a:r>
            <a:r>
              <a:rPr lang="en-US" sz="2000" b="1" dirty="0">
                <a:solidFill>
                  <a:srgbClr val="0000FF"/>
                </a:solidFill>
              </a:rPr>
              <a:t>”&gt;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00FF"/>
                </a:solidFill>
              </a:rPr>
              <a:t>&lt;</a:t>
            </a:r>
            <a:r>
              <a:rPr lang="en-US" sz="2000" b="1" dirty="0" err="1">
                <a:solidFill>
                  <a:srgbClr val="0000FF"/>
                </a:solidFill>
              </a:rPr>
              <a:t>img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src</a:t>
            </a:r>
            <a:r>
              <a:rPr lang="en-US" sz="2000" b="1" dirty="0">
                <a:solidFill>
                  <a:srgbClr val="0000FF"/>
                </a:solidFill>
              </a:rPr>
              <a:t>=“</a:t>
            </a:r>
            <a:r>
              <a:rPr lang="en-US" sz="2000" b="1" dirty="0">
                <a:solidFill>
                  <a:srgbClr val="FF0000"/>
                </a:solidFill>
              </a:rPr>
              <a:t>http</a:t>
            </a:r>
            <a:r>
              <a:rPr lang="en-US" sz="2000" b="1" dirty="0">
                <a:solidFill>
                  <a:srgbClr val="0000FF"/>
                </a:solidFill>
              </a:rPr>
              <a:t>://</a:t>
            </a:r>
            <a:r>
              <a:rPr lang="en-US" sz="2000" b="1" dirty="0" err="1">
                <a:solidFill>
                  <a:srgbClr val="0000FF"/>
                </a:solidFill>
              </a:rPr>
              <a:t>othersite.com</a:t>
            </a:r>
            <a:r>
              <a:rPr lang="en-US" sz="2000" b="1" dirty="0">
                <a:solidFill>
                  <a:srgbClr val="0000FF"/>
                </a:solidFill>
              </a:rPr>
              <a:t>/</a:t>
            </a:r>
            <a:r>
              <a:rPr lang="en-US" sz="2000" b="1" dirty="0" err="1">
                <a:solidFill>
                  <a:srgbClr val="0000FF"/>
                </a:solidFill>
              </a:rPr>
              <a:t>img</a:t>
            </a:r>
            <a:r>
              <a:rPr lang="en-US" sz="2000" b="1" dirty="0">
                <a:solidFill>
                  <a:srgbClr val="0000FF"/>
                </a:solidFill>
              </a:rPr>
              <a:t>”&gt;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00FF"/>
                </a:solidFill>
              </a:rPr>
              <a:t>&lt;a </a:t>
            </a:r>
            <a:r>
              <a:rPr lang="en-US" sz="2000" b="1" dirty="0" err="1">
                <a:solidFill>
                  <a:srgbClr val="0000FF"/>
                </a:solidFill>
              </a:rPr>
              <a:t>href</a:t>
            </a:r>
            <a:r>
              <a:rPr lang="en-US" sz="2000" b="1" dirty="0">
                <a:solidFill>
                  <a:srgbClr val="0000FF"/>
                </a:solidFill>
              </a:rPr>
              <a:t>=“</a:t>
            </a:r>
            <a:r>
              <a:rPr lang="en-US" sz="2000" b="1" dirty="0">
                <a:solidFill>
                  <a:srgbClr val="FF0000"/>
                </a:solidFill>
              </a:rPr>
              <a:t>http</a:t>
            </a:r>
            <a:r>
              <a:rPr lang="en-US" sz="2000" b="1" dirty="0">
                <a:solidFill>
                  <a:srgbClr val="0000FF"/>
                </a:solidFill>
              </a:rPr>
              <a:t>://site.com/</a:t>
            </a:r>
            <a:r>
              <a:rPr lang="en-US" sz="2000" b="1" dirty="0" err="1">
                <a:solidFill>
                  <a:srgbClr val="0000FF"/>
                </a:solidFill>
              </a:rPr>
              <a:t>img</a:t>
            </a:r>
            <a:r>
              <a:rPr lang="en-US" sz="2000" b="1" dirty="0">
                <a:solidFill>
                  <a:srgbClr val="0000FF"/>
                </a:solidFill>
              </a:rPr>
              <a:t>”&gt;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00FF"/>
                </a:solidFill>
              </a:rPr>
              <a:t>&lt;a </a:t>
            </a:r>
            <a:r>
              <a:rPr lang="en-US" sz="2000" b="1" dirty="0" err="1">
                <a:solidFill>
                  <a:srgbClr val="0000FF"/>
                </a:solidFill>
              </a:rPr>
              <a:t>href</a:t>
            </a:r>
            <a:r>
              <a:rPr lang="en-US" sz="2000" b="1" dirty="0">
                <a:solidFill>
                  <a:srgbClr val="0000FF"/>
                </a:solidFill>
              </a:rPr>
              <a:t>=“</a:t>
            </a:r>
            <a:r>
              <a:rPr lang="en-US" sz="2000" b="1" dirty="0">
                <a:solidFill>
                  <a:srgbClr val="FF0000"/>
                </a:solidFill>
              </a:rPr>
              <a:t>http</a:t>
            </a:r>
            <a:r>
              <a:rPr lang="en-US" sz="2000" b="1" dirty="0">
                <a:solidFill>
                  <a:srgbClr val="0000FF"/>
                </a:solidFill>
              </a:rPr>
              <a:t>://</a:t>
            </a:r>
            <a:r>
              <a:rPr lang="en-US" sz="2000" b="1" dirty="0" err="1">
                <a:solidFill>
                  <a:srgbClr val="0000FF"/>
                </a:solidFill>
              </a:rPr>
              <a:t>othersite.com</a:t>
            </a:r>
            <a:r>
              <a:rPr lang="en-US" sz="2000" b="1" dirty="0">
                <a:solidFill>
                  <a:srgbClr val="0000FF"/>
                </a:solidFill>
              </a:rPr>
              <a:t>/</a:t>
            </a:r>
            <a:r>
              <a:rPr lang="en-US" sz="2000" b="1" dirty="0" err="1">
                <a:solidFill>
                  <a:srgbClr val="0000FF"/>
                </a:solidFill>
              </a:rPr>
              <a:t>img</a:t>
            </a:r>
            <a:r>
              <a:rPr lang="en-US" sz="2000" b="1" dirty="0">
                <a:solidFill>
                  <a:srgbClr val="0000FF"/>
                </a:solidFill>
              </a:rPr>
              <a:t>”&gt;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B535EE-EBA3-C349-A77D-B8C15A7F0C5A}"/>
              </a:ext>
            </a:extLst>
          </p:cNvPr>
          <p:cNvSpPr/>
          <p:nvPr/>
        </p:nvSpPr>
        <p:spPr>
          <a:xfrm>
            <a:off x="1066800" y="4478929"/>
            <a:ext cx="4191000" cy="155427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538B95C-9D27-A547-8B15-B005B003354E}"/>
              </a:ext>
            </a:extLst>
          </p:cNvPr>
          <p:cNvSpPr/>
          <p:nvPr/>
        </p:nvSpPr>
        <p:spPr>
          <a:xfrm>
            <a:off x="5334000" y="4936129"/>
            <a:ext cx="3048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28C5E7-122C-5347-99FC-96952BE0A251}"/>
              </a:ext>
            </a:extLst>
          </p:cNvPr>
          <p:cNvSpPr/>
          <p:nvPr/>
        </p:nvSpPr>
        <p:spPr>
          <a:xfrm>
            <a:off x="6681651" y="5568188"/>
            <a:ext cx="838200" cy="381000"/>
          </a:xfrm>
          <a:prstGeom prst="ellipse">
            <a:avLst/>
          </a:prstGeom>
          <a:noFill/>
          <a:ln w="571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3640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C323-6AF8-9349-BD13-C288A707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Authenticating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1D3E6-5F4E-EB40-8E34-8F14E20A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B8E89F-0659-A94C-91C8-4487D78D5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87794"/>
            <a:ext cx="6956027" cy="4513006"/>
          </a:xfrm>
          <a:prstGeom prst="rect">
            <a:avLst/>
          </a:prstGeom>
        </p:spPr>
      </p:pic>
      <p:sp>
        <p:nvSpPr>
          <p:cNvPr id="8" name="AutoShape 9">
            <a:extLst>
              <a:ext uri="{FF2B5EF4-FFF2-40B4-BE49-F238E27FC236}">
                <a16:creationId xmlns:a16="http://schemas.microsoft.com/office/drawing/2014/main" id="{DE8348F9-9FDE-CF42-A3A3-9FA0B5875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658" y="1768581"/>
            <a:ext cx="685800" cy="557213"/>
          </a:xfrm>
          <a:prstGeom prst="irregularSeal2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0E25D117-DFC0-0049-8CB7-AD38A18BAC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3741" y="2050549"/>
            <a:ext cx="3301329" cy="1371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44FBCD-E13A-6D47-A012-93A2E0A190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8495070" y="3276600"/>
            <a:ext cx="228600" cy="30480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23A6CC-7574-2849-A2C1-77799880B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954" y="4048035"/>
            <a:ext cx="6077113" cy="1200329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Whose public key is used to</a:t>
            </a:r>
          </a:p>
          <a:p>
            <a:pPr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establish the secure session?</a:t>
            </a:r>
          </a:p>
        </p:txBody>
      </p:sp>
    </p:spTree>
    <p:extLst>
      <p:ext uri="{BB962C8B-B14F-4D97-AF65-F5344CB8AC3E}">
        <p14:creationId xmlns:p14="http://schemas.microsoft.com/office/powerpoint/2010/main" val="131202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0C2F-C337-1044-8E5F-089CB207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 Adoption by Websites</a:t>
            </a:r>
          </a:p>
        </p:txBody>
      </p:sp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7F639498-7F8F-CD4D-8C1E-9DABD078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03" y="1672870"/>
            <a:ext cx="8247017" cy="4337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2D54E0-8D6A-5C4B-B904-3EE503866749}"/>
              </a:ext>
            </a:extLst>
          </p:cNvPr>
          <p:cNvSpPr txBox="1"/>
          <p:nvPr/>
        </p:nvSpPr>
        <p:spPr>
          <a:xfrm>
            <a:off x="6916994" y="6119231"/>
            <a:ext cx="4851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transparencyreport.google.com</a:t>
            </a:r>
            <a:r>
              <a:rPr lang="en-US" sz="1600" i="1" dirty="0"/>
              <a:t>/https/overview</a:t>
            </a:r>
          </a:p>
        </p:txBody>
      </p:sp>
    </p:spTree>
    <p:extLst>
      <p:ext uri="{BB962C8B-B14F-4D97-AF65-F5344CB8AC3E}">
        <p14:creationId xmlns:p14="http://schemas.microsoft.com/office/powerpoint/2010/main" val="895029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DBDD56B3-8D12-B841-9258-FBDEFAB9E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Public-Key Certificates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3" name="Oval 3">
            <a:extLst>
              <a:ext uri="{FF2B5EF4-FFF2-40B4-BE49-F238E27FC236}">
                <a16:creationId xmlns:a16="http://schemas.microsoft.com/office/drawing/2014/main" id="{1345CC5E-240D-7444-95C8-88160336B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970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C</a:t>
            </a:r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096545BA-9629-5940-8261-5D84AB39B0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7100" y="2209800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16394168-02EE-334B-82BE-B7815B89F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2714" y="3429000"/>
            <a:ext cx="3265487" cy="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D296958C-F64D-8947-BF99-8EFCBCA6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325688"/>
            <a:ext cx="20088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version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 suite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 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certificate for PK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</a:t>
            </a:r>
          </a:p>
          <a:p>
            <a:pPr>
              <a:buFontTx/>
              <a:buNone/>
            </a:pPr>
            <a:r>
              <a:rPr lang="en-US" altLang="ja-JP" sz="1800" dirty="0">
                <a:solidFill>
                  <a:srgbClr val="008F00"/>
                </a:solidFill>
                <a:latin typeface="+mn-lt"/>
              </a:rPr>
              <a:t>“</a:t>
            </a:r>
            <a:r>
              <a:rPr lang="en-US" altLang="ja-JP" sz="1800" dirty="0" err="1">
                <a:solidFill>
                  <a:srgbClr val="008F00"/>
                </a:solidFill>
                <a:latin typeface="+mn-lt"/>
              </a:rPr>
              <a:t>ServerHelloDone</a:t>
            </a:r>
            <a:r>
              <a:rPr lang="en-US" altLang="ja-JP" sz="1800" dirty="0">
                <a:solidFill>
                  <a:srgbClr val="008F00"/>
                </a:solidFill>
                <a:latin typeface="+mn-lt"/>
              </a:rPr>
              <a:t>”</a:t>
            </a:r>
            <a:endParaRPr lang="en-US" altLang="en-US" sz="1800" dirty="0">
              <a:solidFill>
                <a:srgbClr val="008F00"/>
              </a:solidFill>
              <a:latin typeface="+mn-lt"/>
            </a:endParaRPr>
          </a:p>
        </p:txBody>
      </p:sp>
      <p:sp>
        <p:nvSpPr>
          <p:cNvPr id="20487" name="Oval 7">
            <a:extLst>
              <a:ext uri="{FF2B5EF4-FFF2-40B4-BE49-F238E27FC236}">
                <a16:creationId xmlns:a16="http://schemas.microsoft.com/office/drawing/2014/main" id="{48F32AD0-3986-A344-8DEA-A50FB2AE2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100" y="19208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S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431CBFA7-77C6-7B4C-95D5-5FDF98A92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093" y="1778000"/>
            <a:ext cx="2265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C, 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version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c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suites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c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 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c</a:t>
            </a:r>
          </a:p>
        </p:txBody>
      </p:sp>
      <p:sp>
        <p:nvSpPr>
          <p:cNvPr id="20489" name="Line 9">
            <a:extLst>
              <a:ext uri="{FF2B5EF4-FFF2-40B4-BE49-F238E27FC236}">
                <a16:creationId xmlns:a16="http://schemas.microsoft.com/office/drawing/2014/main" id="{99C86232-02D8-3843-8179-6230E5781E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3937000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D8839B-6987-6746-B551-B1803C5A9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337" y="2614748"/>
            <a:ext cx="1905000" cy="381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33D7F-5782-1146-ABA9-21E708DEFE1D}"/>
              </a:ext>
            </a:extLst>
          </p:cNvPr>
          <p:cNvSpPr txBox="1"/>
          <p:nvPr/>
        </p:nvSpPr>
        <p:spPr>
          <a:xfrm>
            <a:off x="5682457" y="4142519"/>
            <a:ext cx="272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Signed statement saying that PK is S’s public key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AF399-EEF4-7F42-83D5-602345EA4C5A}"/>
              </a:ext>
            </a:extLst>
          </p:cNvPr>
          <p:cNvSpPr txBox="1"/>
          <p:nvPr/>
        </p:nvSpPr>
        <p:spPr>
          <a:xfrm>
            <a:off x="4105711" y="5096471"/>
            <a:ext cx="4280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Signed by whom?</a:t>
            </a:r>
          </a:p>
          <a:p>
            <a:r>
              <a:rPr lang="en-US" dirty="0"/>
              <a:t>How does client verify the signature?</a:t>
            </a:r>
          </a:p>
          <a:p>
            <a:r>
              <a:rPr lang="en-US" dirty="0"/>
              <a:t>What prevents an attacker from forging it?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D6C1F7-052E-124B-A424-9C888E6643A9}"/>
              </a:ext>
            </a:extLst>
          </p:cNvPr>
          <p:cNvGrpSpPr/>
          <p:nvPr/>
        </p:nvGrpSpPr>
        <p:grpSpPr>
          <a:xfrm>
            <a:off x="7472594" y="3144166"/>
            <a:ext cx="172080" cy="996120"/>
            <a:chOff x="7472594" y="3144166"/>
            <a:chExt cx="172080" cy="9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D888B0-666B-8641-93B6-B1EBD8E4C8A0}"/>
                    </a:ext>
                  </a:extLst>
                </p14:cNvPr>
                <p14:cNvContentPartPr/>
                <p14:nvPr/>
              </p14:nvContentPartPr>
              <p14:xfrm>
                <a:off x="7472594" y="3157846"/>
                <a:ext cx="74520" cy="982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D888B0-666B-8641-93B6-B1EBD8E4C8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54594" y="3140206"/>
                  <a:ext cx="110160" cy="10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EC75FE-D02D-8446-ABC8-940558A6BCAF}"/>
                    </a:ext>
                  </a:extLst>
                </p14:cNvPr>
                <p14:cNvContentPartPr/>
                <p14:nvPr/>
              </p14:nvContentPartPr>
              <p14:xfrm>
                <a:off x="7570514" y="3144166"/>
                <a:ext cx="74160" cy="101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EC75FE-D02D-8446-ABC8-940558A6BC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52874" y="3126166"/>
                  <a:ext cx="109800" cy="13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54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1D15726-4E8C-AE42-BBD9-9A2C234548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Certificate Authorities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94FB9A6-9A5E-5F4A-AB0B-65A1C64411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A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public-key certificate </a:t>
            </a:r>
            <a:r>
              <a:rPr lang="en-US" altLang="en-US" sz="2400" dirty="0">
                <a:ea typeface="ＭＳ Ｐゴシック" panose="020B0600070205080204" pitchFamily="34" charset="-128"/>
              </a:rPr>
              <a:t>is a signed statement specifying the key and identity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Could be signed by the subject itself (“self-signed”), but why would anyone trust such a certificate?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Instead: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certificate authorities (CAs)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Agencies responsible for certifying public keys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Browsers are pre-configured with the public keys of 100+ of trusted CAs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 public key for any website in the world will be accepted by the browser </a:t>
            </a:r>
          </a:p>
          <a:p>
            <a:pPr marL="274320" lvl="1" indent="0"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   if the certificate is signed by one of these CAs</a:t>
            </a: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4DA54-8D27-B148-8469-8EE0492332D3}"/>
              </a:ext>
            </a:extLst>
          </p:cNvPr>
          <p:cNvSpPr txBox="1"/>
          <p:nvPr/>
        </p:nvSpPr>
        <p:spPr>
          <a:xfrm>
            <a:off x="6204155" y="5672338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 hold “skeleton keys” to the entire Internet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9CD233-3452-CF49-BE5E-C6AC423A322B}"/>
              </a:ext>
            </a:extLst>
          </p:cNvPr>
          <p:cNvGrpSpPr/>
          <p:nvPr/>
        </p:nvGrpSpPr>
        <p:grpSpPr>
          <a:xfrm>
            <a:off x="7352354" y="5102566"/>
            <a:ext cx="283680" cy="525240"/>
            <a:chOff x="7352354" y="5102566"/>
            <a:chExt cx="28368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37FD12-1DF8-4B48-ABA1-82A81596DC69}"/>
                    </a:ext>
                  </a:extLst>
                </p14:cNvPr>
                <p14:cNvContentPartPr/>
                <p14:nvPr/>
              </p14:nvContentPartPr>
              <p14:xfrm>
                <a:off x="7371794" y="5110126"/>
                <a:ext cx="264240" cy="517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37FD12-1DF8-4B48-ABA1-82A81596DC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62794" y="5101126"/>
                  <a:ext cx="2818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C5A0F6-B50C-A047-89EF-D43B6247E7B6}"/>
                    </a:ext>
                  </a:extLst>
                </p14:cNvPr>
                <p14:cNvContentPartPr/>
                <p14:nvPr/>
              </p14:nvContentPartPr>
              <p14:xfrm>
                <a:off x="7352354" y="5102566"/>
                <a:ext cx="24840" cy="138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C5A0F6-B50C-A047-89EF-D43B6247E7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43354" y="5093926"/>
                  <a:ext cx="42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111D4E-EF70-A14C-BFC6-BA19ED52A103}"/>
                    </a:ext>
                  </a:extLst>
                </p14:cNvPr>
                <p14:cNvContentPartPr/>
                <p14:nvPr/>
              </p14:nvContentPartPr>
              <p14:xfrm>
                <a:off x="7385834" y="5120926"/>
                <a:ext cx="216720" cy="60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111D4E-EF70-A14C-BFC6-BA19ED52A1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76834" y="5112286"/>
                  <a:ext cx="234360" cy="7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E805C1-AB4F-7548-9A7F-D4AD040E6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3638" y="3932468"/>
            <a:ext cx="1756483" cy="16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CDBFB09-487C-0F4A-B822-FA93DE667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Trusted Certificate Authorities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CB450B51-EEB3-D245-8F0B-0BB143546C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2329" y="1753080"/>
            <a:ext cx="5316794" cy="4535521"/>
          </a:xfrm>
        </p:spPr>
      </p:pic>
    </p:spTree>
    <p:extLst>
      <p:ext uri="{BB962C8B-B14F-4D97-AF65-F5344CB8AC3E}">
        <p14:creationId xmlns:p14="http://schemas.microsoft.com/office/powerpoint/2010/main" val="3040167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50B211D6-C1FD-C94E-82AF-0E9D4A37A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 of a Certificate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28C67-87B0-8D47-A140-CADA0562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49" y="1792459"/>
            <a:ext cx="5857216" cy="42981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12D0432-A755-DA4D-9369-91413B6C5671}"/>
              </a:ext>
            </a:extLst>
          </p:cNvPr>
          <p:cNvGrpSpPr/>
          <p:nvPr/>
        </p:nvGrpSpPr>
        <p:grpSpPr>
          <a:xfrm>
            <a:off x="4893914" y="4848406"/>
            <a:ext cx="535320" cy="331920"/>
            <a:chOff x="4893914" y="4848406"/>
            <a:chExt cx="53532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CA3CE3-88C4-7248-8805-2B98313D95BA}"/>
                    </a:ext>
                  </a:extLst>
                </p14:cNvPr>
                <p14:cNvContentPartPr/>
                <p14:nvPr/>
              </p14:nvContentPartPr>
              <p14:xfrm>
                <a:off x="4937474" y="4960726"/>
                <a:ext cx="491760" cy="4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CA3CE3-88C4-7248-8805-2B98313D95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01474" y="4925086"/>
                  <a:ext cx="563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1C1111-9365-CC42-B2EA-1908E0D5753B}"/>
                    </a:ext>
                  </a:extLst>
                </p14:cNvPr>
                <p14:cNvContentPartPr/>
                <p14:nvPr/>
              </p14:nvContentPartPr>
              <p14:xfrm>
                <a:off x="4893914" y="4848406"/>
                <a:ext cx="103680" cy="92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1C1111-9365-CC42-B2EA-1908E0D57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57914" y="4812406"/>
                  <a:ext cx="175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1062794-1A34-3342-A05F-0CFE4842E709}"/>
                    </a:ext>
                  </a:extLst>
                </p14:cNvPr>
                <p14:cNvContentPartPr/>
                <p14:nvPr/>
              </p14:nvContentPartPr>
              <p14:xfrm>
                <a:off x="4899674" y="4997086"/>
                <a:ext cx="122760" cy="18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1062794-1A34-3342-A05F-0CFE4842E7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64034" y="4961086"/>
                  <a:ext cx="19440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F25BB0-913C-534F-A142-F86A812AF494}"/>
              </a:ext>
            </a:extLst>
          </p:cNvPr>
          <p:cNvGrpSpPr/>
          <p:nvPr/>
        </p:nvGrpSpPr>
        <p:grpSpPr>
          <a:xfrm>
            <a:off x="5763674" y="2763286"/>
            <a:ext cx="465480" cy="378720"/>
            <a:chOff x="5763674" y="2763286"/>
            <a:chExt cx="4654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489C85-817F-2F4A-B0B2-C2B73C57A5DB}"/>
                    </a:ext>
                  </a:extLst>
                </p14:cNvPr>
                <p14:cNvContentPartPr/>
                <p14:nvPr/>
              </p14:nvContentPartPr>
              <p14:xfrm>
                <a:off x="5763674" y="2763286"/>
                <a:ext cx="465480" cy="33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489C85-817F-2F4A-B0B2-C2B73C57A5D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27674" y="2727286"/>
                  <a:ext cx="53712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758E0BE-D918-184B-B9E6-B2A3AF0421DA}"/>
                    </a:ext>
                  </a:extLst>
                </p14:cNvPr>
                <p14:cNvContentPartPr/>
                <p14:nvPr/>
              </p14:nvContentPartPr>
              <p14:xfrm>
                <a:off x="5776634" y="3113926"/>
                <a:ext cx="22968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758E0BE-D918-184B-B9E6-B2A3AF0421D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40994" y="3078286"/>
                  <a:ext cx="3013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9AE5A5-D104-5249-BA4B-E137398A1437}"/>
              </a:ext>
            </a:extLst>
          </p:cNvPr>
          <p:cNvGrpSpPr/>
          <p:nvPr/>
        </p:nvGrpSpPr>
        <p:grpSpPr>
          <a:xfrm>
            <a:off x="6445874" y="3194566"/>
            <a:ext cx="597960" cy="464400"/>
            <a:chOff x="6445874" y="3194566"/>
            <a:chExt cx="59796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3CC52C0-1861-1647-88C4-DEA9BF4182C4}"/>
                    </a:ext>
                  </a:extLst>
                </p14:cNvPr>
                <p14:cNvContentPartPr/>
                <p14:nvPr/>
              </p14:nvContentPartPr>
              <p14:xfrm>
                <a:off x="6511754" y="3194566"/>
                <a:ext cx="532080" cy="388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3CC52C0-1861-1647-88C4-DEA9BF4182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75754" y="3158926"/>
                  <a:ext cx="6037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57CD0EC-75DA-1144-B8AF-377AD785AA0A}"/>
                    </a:ext>
                  </a:extLst>
                </p14:cNvPr>
                <p14:cNvContentPartPr/>
                <p14:nvPr/>
              </p14:nvContentPartPr>
              <p14:xfrm>
                <a:off x="6445874" y="3445126"/>
                <a:ext cx="46800" cy="126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57CD0EC-75DA-1144-B8AF-377AD785AA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09874" y="3409126"/>
                  <a:ext cx="118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D31668-ABFF-0440-9155-BEB819C728EE}"/>
                    </a:ext>
                  </a:extLst>
                </p14:cNvPr>
                <p14:cNvContentPartPr/>
                <p14:nvPr/>
              </p14:nvContentPartPr>
              <p14:xfrm>
                <a:off x="6467474" y="3589846"/>
                <a:ext cx="183600" cy="69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D31668-ABFF-0440-9155-BEB819C728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31474" y="3553846"/>
                  <a:ext cx="255240" cy="14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6">
            <a:extLst>
              <a:ext uri="{FF2B5EF4-FFF2-40B4-BE49-F238E27FC236}">
                <a16:creationId xmlns:a16="http://schemas.microsoft.com/office/drawing/2014/main" id="{C4B469B8-AF92-C942-B6C7-7DD5C9F9E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t="31651" r="27940" b="15749"/>
          <a:stretch>
            <a:fillRect/>
          </a:stretch>
        </p:blipFill>
        <p:spPr bwMode="auto">
          <a:xfrm>
            <a:off x="7403939" y="1618066"/>
            <a:ext cx="3429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3F8FC38-F28F-7144-9CA8-0A9BF46104AA}"/>
              </a:ext>
            </a:extLst>
          </p:cNvPr>
          <p:cNvGrpSpPr/>
          <p:nvPr/>
        </p:nvGrpSpPr>
        <p:grpSpPr>
          <a:xfrm>
            <a:off x="8608549" y="3256366"/>
            <a:ext cx="398520" cy="577440"/>
            <a:chOff x="8500394" y="4954966"/>
            <a:chExt cx="398520" cy="57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02FE22F-1361-404A-895C-D92AE6546B4C}"/>
                    </a:ext>
                  </a:extLst>
                </p14:cNvPr>
                <p14:cNvContentPartPr/>
                <p14:nvPr/>
              </p14:nvContentPartPr>
              <p14:xfrm>
                <a:off x="8653394" y="4954966"/>
                <a:ext cx="245520" cy="57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02FE22F-1361-404A-895C-D92AE6546B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17754" y="4919326"/>
                  <a:ext cx="31716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1D9BF7-8A37-7741-879A-38461AB0670B}"/>
                    </a:ext>
                  </a:extLst>
                </p14:cNvPr>
                <p14:cNvContentPartPr/>
                <p14:nvPr/>
              </p14:nvContentPartPr>
              <p14:xfrm>
                <a:off x="8500394" y="4967566"/>
                <a:ext cx="132480" cy="12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1D9BF7-8A37-7741-879A-38461AB067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64754" y="4931566"/>
                  <a:ext cx="204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D235E2-C466-6E47-9391-AF7170316237}"/>
                    </a:ext>
                  </a:extLst>
                </p14:cNvPr>
                <p14:cNvContentPartPr/>
                <p14:nvPr/>
              </p14:nvContentPartPr>
              <p14:xfrm>
                <a:off x="8668154" y="4957486"/>
                <a:ext cx="141840" cy="145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D235E2-C466-6E47-9391-AF71703162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32514" y="4921486"/>
                  <a:ext cx="21348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792B997-3803-6245-97A3-6CD639170654}"/>
              </a:ext>
            </a:extLst>
          </p:cNvPr>
          <p:cNvGrpSpPr/>
          <p:nvPr/>
        </p:nvGrpSpPr>
        <p:grpSpPr>
          <a:xfrm>
            <a:off x="5033234" y="3909166"/>
            <a:ext cx="578160" cy="370800"/>
            <a:chOff x="5033234" y="3909166"/>
            <a:chExt cx="57816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9084E2-66C1-0646-95DC-A800E4500B20}"/>
                    </a:ext>
                  </a:extLst>
                </p14:cNvPr>
                <p14:cNvContentPartPr/>
                <p14:nvPr/>
              </p14:nvContentPartPr>
              <p14:xfrm>
                <a:off x="5046194" y="4138126"/>
                <a:ext cx="565200" cy="63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9084E2-66C1-0646-95DC-A800E4500B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10194" y="4102486"/>
                  <a:ext cx="636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E5FAA1E-58C5-DA4F-9DAE-DD5E34C82953}"/>
                    </a:ext>
                  </a:extLst>
                </p14:cNvPr>
                <p14:cNvContentPartPr/>
                <p14:nvPr/>
              </p14:nvContentPartPr>
              <p14:xfrm>
                <a:off x="5033234" y="4147846"/>
                <a:ext cx="91440" cy="132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E5FAA1E-58C5-DA4F-9DAE-DD5E34C829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97234" y="4112206"/>
                  <a:ext cx="163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2C89E83-8305-1946-9C3F-9FE9E6852ECC}"/>
                    </a:ext>
                  </a:extLst>
                </p14:cNvPr>
                <p14:cNvContentPartPr/>
                <p14:nvPr/>
              </p14:nvContentPartPr>
              <p14:xfrm>
                <a:off x="5046914" y="3909166"/>
                <a:ext cx="187560" cy="208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2C89E83-8305-1946-9C3F-9FE9E6852E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10914" y="3873166"/>
                  <a:ext cx="259200" cy="28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5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7D0E69AA-BA65-D444-81CF-18320D80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Meaning of Color</a:t>
            </a:r>
          </a:p>
        </p:txBody>
      </p:sp>
      <p:pic>
        <p:nvPicPr>
          <p:cNvPr id="47109" name="Picture 2" descr="http://www.freedom-to-tinker.com/sites/default/files/browser-ssl-ui-comparison.png">
            <a:extLst>
              <a:ext uri="{FF2B5EF4-FFF2-40B4-BE49-F238E27FC236}">
                <a16:creationId xmlns:a16="http://schemas.microsoft.com/office/drawing/2014/main" id="{882D3A46-5EC6-C34B-A5A4-6FE8991EC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51" y="1769097"/>
            <a:ext cx="4316988" cy="453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E528F9-D91C-024D-B69F-117336980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78" y="3500438"/>
            <a:ext cx="31261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What is the difference?</a:t>
            </a:r>
          </a:p>
        </p:txBody>
      </p:sp>
      <p:sp>
        <p:nvSpPr>
          <p:cNvPr id="11" name="Line 5">
            <a:extLst>
              <a:ext uri="{FF2B5EF4-FFF2-40B4-BE49-F238E27FC236}">
                <a16:creationId xmlns:a16="http://schemas.microsoft.com/office/drawing/2014/main" id="{6C55411F-63EC-4C45-B4AB-466F9699CD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64277" y="3810000"/>
            <a:ext cx="914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5">
            <a:extLst>
              <a:ext uri="{FF2B5EF4-FFF2-40B4-BE49-F238E27FC236}">
                <a16:creationId xmlns:a16="http://schemas.microsoft.com/office/drawing/2014/main" id="{EA360DC1-D6F1-834A-BFA3-82E71C8CD01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88077" y="3505200"/>
            <a:ext cx="990600" cy="152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25832E-4432-B84B-AFAF-A71FD62AA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78" y="3989141"/>
            <a:ext cx="47637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rgbClr val="0432FF"/>
                </a:solidFill>
                <a:latin typeface="+mn-lt"/>
              </a:rPr>
              <a:t>Domain Validation (DV) 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certificate     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vs.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008000"/>
                </a:solidFill>
                <a:latin typeface="+mn-lt"/>
              </a:rPr>
              <a:t>Extended Validation (EV) 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certificate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C6E03A-717D-BD44-AB54-C8CCBED30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677" y="5217514"/>
            <a:ext cx="18694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Means what?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7DAF6-A303-FD4E-9E7D-262B969E4581}"/>
              </a:ext>
            </a:extLst>
          </p:cNvPr>
          <p:cNvSpPr txBox="1"/>
          <p:nvPr/>
        </p:nvSpPr>
        <p:spPr>
          <a:xfrm>
            <a:off x="10123870" y="6096001"/>
            <a:ext cx="1532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Schulze</a:t>
            </a:r>
          </a:p>
        </p:txBody>
      </p:sp>
    </p:spTree>
    <p:extLst>
      <p:ext uri="{BB962C8B-B14F-4D97-AF65-F5344CB8AC3E}">
        <p14:creationId xmlns:p14="http://schemas.microsoft.com/office/powerpoint/2010/main" val="19102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3">
            <a:extLst>
              <a:ext uri="{FF2B5EF4-FFF2-40B4-BE49-F238E27FC236}">
                <a16:creationId xmlns:a16="http://schemas.microsoft.com/office/drawing/2014/main" id="{0617AEA2-1067-1B45-A133-0890EF2B44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887537"/>
            <a:ext cx="8610600" cy="5851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EV certificate request must be approved by a human at the certificate authority</a:t>
            </a:r>
          </a:p>
          <a:p>
            <a:pPr>
              <a:buFont typeface="Monotype Sorts" pitchFamily="2" charset="2"/>
              <a:buNone/>
            </a:pPr>
            <a:endParaRPr lang="en-US" altLang="en-US" sz="2000" dirty="0"/>
          </a:p>
        </p:txBody>
      </p:sp>
      <p:pic>
        <p:nvPicPr>
          <p:cNvPr id="49157" name="Picture 2" descr="http://edge1.digicert.com/images/ev2.jpg">
            <a:extLst>
              <a:ext uri="{FF2B5EF4-FFF2-40B4-BE49-F238E27FC236}">
                <a16:creationId xmlns:a16="http://schemas.microsoft.com/office/drawing/2014/main" id="{1AB95309-339C-5D46-956F-801C7B881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59" y="2455863"/>
            <a:ext cx="5257800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43B79D-10A3-C34E-86B7-F616BFE332BE}"/>
              </a:ext>
            </a:extLst>
          </p:cNvPr>
          <p:cNvSpPr/>
          <p:nvPr/>
        </p:nvSpPr>
        <p:spPr>
          <a:xfrm>
            <a:off x="6685933" y="2593039"/>
            <a:ext cx="43606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000" dirty="0">
                <a:ea typeface="굴림" pitchFamily="34" charset="-127"/>
              </a:rPr>
              <a:t>Helps block “semantic attacks”:    Remember </a:t>
            </a:r>
            <a:r>
              <a:rPr lang="en-US" altLang="ko-KR" sz="2000" dirty="0" err="1">
                <a:ea typeface="굴림" pitchFamily="34" charset="-127"/>
              </a:rPr>
              <a:t>www.bankofthevvest.com</a:t>
            </a:r>
            <a:r>
              <a:rPr lang="en-US" altLang="ko-KR" sz="2000" dirty="0">
                <a:ea typeface="굴림" pitchFamily="34" charset="-127"/>
              </a:rPr>
              <a:t>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D6A673-D4D6-AD4C-88F8-DF42FC764414}"/>
              </a:ext>
            </a:extLst>
          </p:cNvPr>
          <p:cNvSpPr/>
          <p:nvPr/>
        </p:nvSpPr>
        <p:spPr>
          <a:xfrm>
            <a:off x="4658032" y="2651915"/>
            <a:ext cx="1905000" cy="47625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5A43A8-A57C-FB46-9EAB-BFA21F80B597}"/>
              </a:ext>
            </a:extLst>
          </p:cNvPr>
          <p:cNvSpPr/>
          <p:nvPr/>
        </p:nvSpPr>
        <p:spPr>
          <a:xfrm>
            <a:off x="6685932" y="3363653"/>
            <a:ext cx="50152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000" dirty="0">
                <a:ea typeface="굴림" pitchFamily="34" charset="-127"/>
              </a:rPr>
              <a:t>UI ineffective, removed from Chrome in 2019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0B27BC-5F74-7747-B727-3DC51C63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Validation (EV) Certificates</a:t>
            </a:r>
          </a:p>
        </p:txBody>
      </p:sp>
    </p:spTree>
    <p:extLst>
      <p:ext uri="{BB962C8B-B14F-4D97-AF65-F5344CB8AC3E}">
        <p14:creationId xmlns:p14="http://schemas.microsoft.com/office/powerpoint/2010/main" val="22475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4E7C729-4E8B-C648-AD49-7B4E71118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Questions About EV Certificates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0A9D6A9-A4A7-A742-B972-11B34AFDE2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altLang="en-US" sz="2000" dirty="0">
                <a:solidFill>
                  <a:srgbClr val="FFFFFF"/>
                </a:solidFill>
              </a:rPr>
              <a:t>What does EV certificate mean?</a:t>
            </a:r>
          </a:p>
          <a:p>
            <a:r>
              <a:rPr lang="en-US" altLang="en-US" sz="2000" dirty="0">
                <a:solidFill>
                  <a:srgbClr val="FFFFFF"/>
                </a:solidFill>
              </a:rPr>
              <a:t>What is the difference between an HTTPS connection that uses a regular certificate and an HTTPS connection that uses an EV certificate?</a:t>
            </a:r>
          </a:p>
          <a:p>
            <a:r>
              <a:rPr lang="en-US" altLang="en-US" sz="2000" dirty="0">
                <a:solidFill>
                  <a:srgbClr val="FFFFFF"/>
                </a:solidFill>
              </a:rPr>
              <a:t>If an attacker has somehow obtained a non-EV certificate for </a:t>
            </a:r>
            <a:r>
              <a:rPr lang="en-US" altLang="en-US" sz="2000" dirty="0" err="1">
                <a:solidFill>
                  <a:srgbClr val="FFFFFF"/>
                </a:solidFill>
              </a:rPr>
              <a:t>bank.com</a:t>
            </a:r>
            <a:r>
              <a:rPr lang="en-US" altLang="en-US" sz="2000" dirty="0">
                <a:solidFill>
                  <a:srgbClr val="FFFFFF"/>
                </a:solidFill>
              </a:rPr>
              <a:t>, can he inject a script into https://</a:t>
            </a:r>
            <a:r>
              <a:rPr lang="en-US" altLang="en-US" sz="2000" dirty="0" err="1">
                <a:solidFill>
                  <a:srgbClr val="FFFFFF"/>
                </a:solidFill>
              </a:rPr>
              <a:t>bank.com</a:t>
            </a:r>
            <a:r>
              <a:rPr lang="en-US" altLang="en-US" sz="2000" dirty="0">
                <a:solidFill>
                  <a:srgbClr val="FFFFFF"/>
                </a:solidFill>
              </a:rPr>
              <a:t> content?</a:t>
            </a:r>
          </a:p>
          <a:p>
            <a:pPr lvl="1"/>
            <a:r>
              <a:rPr lang="en-US" altLang="en-US" sz="1800" dirty="0">
                <a:solidFill>
                  <a:srgbClr val="FFFFFF"/>
                </a:solidFill>
              </a:rPr>
              <a:t>What is the origin of the script?  Can it access or modify content that arrived from actual </a:t>
            </a:r>
            <a:r>
              <a:rPr lang="en-US" altLang="en-US" sz="1800" dirty="0" err="1">
                <a:solidFill>
                  <a:srgbClr val="FFFFFF"/>
                </a:solidFill>
              </a:rPr>
              <a:t>bank.com</a:t>
            </a:r>
            <a:r>
              <a:rPr lang="en-US" altLang="en-US" sz="1800" dirty="0">
                <a:solidFill>
                  <a:srgbClr val="FFFFFF"/>
                </a:solidFill>
              </a:rPr>
              <a:t> via HTTPS?</a:t>
            </a:r>
          </a:p>
          <a:p>
            <a:r>
              <a:rPr lang="en-US" altLang="en-US" sz="2000" dirty="0">
                <a:solidFill>
                  <a:srgbClr val="FFFFFF"/>
                </a:solidFill>
              </a:rPr>
              <a:t>What would the browser show – blue or green?</a:t>
            </a:r>
          </a:p>
          <a:p>
            <a:pPr>
              <a:buFont typeface="Monotype Sorts" pitchFamily="2" charset="2"/>
              <a:buNone/>
            </a:pPr>
            <a:endParaRPr lang="en-US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6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AB07907B-6D61-974F-9C63-204B8D33A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>
                <a:solidFill>
                  <a:srgbClr val="FFFFFF"/>
                </a:solidFill>
                <a:ea typeface="ＭＳ Ｐゴシック" panose="020B0600070205080204" pitchFamily="34" charset="-128"/>
              </a:rPr>
              <a:t>CA Hierarchy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09576FD-6AEC-B649-8E95-8F9EB8CA10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361857" cy="4857262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Browsers, operating systems, etc. have trusted root certificate authorities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Chrome includes certificates of ~200 trusted root CAs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Root CA signs certificates for intermediate CAs, they sign certificates for lower-level CAs, etc.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“C</a:t>
            </a:r>
            <a:r>
              <a:rPr lang="en-US" altLang="ja-JP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hain of trust”: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sig</a:t>
            </a:r>
            <a:r>
              <a:rPr lang="en-US" altLang="en-US" sz="2000" baseline="-25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Verisign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(“</a:t>
            </a:r>
            <a:r>
              <a:rPr lang="en-US" altLang="ja-JP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Cornell”, </a:t>
            </a:r>
            <a:r>
              <a:rPr lang="en-US" altLang="ja-JP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PK</a:t>
            </a:r>
            <a:r>
              <a:rPr lang="en-US" altLang="ja-JP" sz="2000" baseline="-25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Cornell</a:t>
            </a:r>
            <a:r>
              <a:rPr lang="en-US" altLang="ja-JP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), </a:t>
            </a:r>
            <a:r>
              <a:rPr lang="en-US" altLang="ja-JP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sig</a:t>
            </a:r>
            <a:r>
              <a:rPr lang="en-US" altLang="ja-JP" sz="2000" baseline="-25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Cornell</a:t>
            </a:r>
            <a:r>
              <a:rPr lang="en-US" altLang="ja-JP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(“Vitaly S.”, </a:t>
            </a:r>
            <a:r>
              <a:rPr lang="en-US" altLang="ja-JP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PK</a:t>
            </a:r>
            <a:r>
              <a:rPr lang="en-US" altLang="ja-JP" sz="2000" baseline="-25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Vitaly</a:t>
            </a:r>
            <a:r>
              <a:rPr lang="en-US" altLang="ja-JP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CAs are responsible for verifying the identities of certificate requestors, domain ownership</a:t>
            </a:r>
          </a:p>
        </p:txBody>
      </p:sp>
    </p:spTree>
    <p:extLst>
      <p:ext uri="{BB962C8B-B14F-4D97-AF65-F5344CB8AC3E}">
        <p14:creationId xmlns:p14="http://schemas.microsoft.com/office/powerpoint/2010/main" val="233296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5896" y="2001031"/>
            <a:ext cx="5283393" cy="12486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87446B-FB54-214F-A73E-A5096F21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Issuance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2F2E870-72A2-0047-A937-F50B4DDE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10" y="3429000"/>
            <a:ext cx="5092279" cy="2618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F89DCE-422C-6F49-838A-D576EDD5D257}"/>
              </a:ext>
            </a:extLst>
          </p:cNvPr>
          <p:cNvSpPr txBox="1"/>
          <p:nvPr/>
        </p:nvSpPr>
        <p:spPr>
          <a:xfrm>
            <a:off x="6489289" y="173454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CA!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D37AF7-7463-3A49-8B38-5B961F410275}"/>
                  </a:ext>
                </a:extLst>
              </p14:cNvPr>
              <p14:cNvContentPartPr/>
              <p14:nvPr/>
            </p14:nvContentPartPr>
            <p14:xfrm>
              <a:off x="6552434" y="2167486"/>
              <a:ext cx="237240" cy="276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D37AF7-7463-3A49-8B38-5B961F4102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3794" y="2158486"/>
                <a:ext cx="2548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01206A2-ABB3-404D-A091-18AD4A60680D}"/>
                  </a:ext>
                </a:extLst>
              </p14:cNvPr>
              <p14:cNvContentPartPr/>
              <p14:nvPr/>
            </p14:nvContentPartPr>
            <p14:xfrm>
              <a:off x="6567194" y="2445766"/>
              <a:ext cx="102600" cy="9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01206A2-ABB3-404D-A091-18AD4A6068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8194" y="2437126"/>
                <a:ext cx="12024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3C6B14-9F39-564A-9645-B4F6762B6395}"/>
              </a:ext>
            </a:extLst>
          </p:cNvPr>
          <p:cNvSpPr txBox="1"/>
          <p:nvPr/>
        </p:nvSpPr>
        <p:spPr>
          <a:xfrm>
            <a:off x="5644154" y="3142046"/>
            <a:ext cx="42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 gives a challenge to the requester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80DFBA-70DE-E34A-B9F9-EF23B753C323}"/>
              </a:ext>
            </a:extLst>
          </p:cNvPr>
          <p:cNvGrpSpPr/>
          <p:nvPr/>
        </p:nvGrpSpPr>
        <p:grpSpPr>
          <a:xfrm>
            <a:off x="4983194" y="2981806"/>
            <a:ext cx="632880" cy="325800"/>
            <a:chOff x="4983194" y="2981806"/>
            <a:chExt cx="632880" cy="3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31155B9-7BB4-DE49-B123-6051440ABF3A}"/>
                    </a:ext>
                  </a:extLst>
                </p14:cNvPr>
                <p14:cNvContentPartPr/>
                <p14:nvPr/>
              </p14:nvContentPartPr>
              <p14:xfrm>
                <a:off x="5011274" y="3013126"/>
                <a:ext cx="604800" cy="294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31155B9-7BB4-DE49-B123-6051440ABF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75634" y="2977126"/>
                  <a:ext cx="6764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DB45D3-7018-CA45-89A7-BA8BBBED24C1}"/>
                    </a:ext>
                  </a:extLst>
                </p14:cNvPr>
                <p14:cNvContentPartPr/>
                <p14:nvPr/>
              </p14:nvContentPartPr>
              <p14:xfrm>
                <a:off x="4983194" y="3018526"/>
                <a:ext cx="46440" cy="180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DB45D3-7018-CA45-89A7-BA8BBBED24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47554" y="2982526"/>
                  <a:ext cx="118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BA72A0-E8E4-0D43-824F-94F7E5049A12}"/>
                    </a:ext>
                  </a:extLst>
                </p14:cNvPr>
                <p14:cNvContentPartPr/>
                <p14:nvPr/>
              </p14:nvContentPartPr>
              <p14:xfrm>
                <a:off x="4998674" y="2981806"/>
                <a:ext cx="203040" cy="12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BA72A0-E8E4-0D43-824F-94F7E5049A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62674" y="2945806"/>
                  <a:ext cx="274680" cy="84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C69C08F-FA8B-B94A-AEB0-1C2232297FF6}"/>
              </a:ext>
            </a:extLst>
          </p:cNvPr>
          <p:cNvSpPr txBox="1"/>
          <p:nvPr/>
        </p:nvSpPr>
        <p:spPr>
          <a:xfrm>
            <a:off x="5924373" y="5113413"/>
            <a:ext cx="5092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By putting a signed challenge on the website, requester proves that he controls the website and knows the signing key (why?)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98CD81-75AC-7F48-97C3-7DAFB0A383AC}"/>
              </a:ext>
            </a:extLst>
          </p:cNvPr>
          <p:cNvGrpSpPr/>
          <p:nvPr/>
        </p:nvGrpSpPr>
        <p:grpSpPr>
          <a:xfrm>
            <a:off x="3564074" y="5196886"/>
            <a:ext cx="2142720" cy="433800"/>
            <a:chOff x="3564074" y="5196886"/>
            <a:chExt cx="214272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30A161-D9F0-CE4E-B4A1-4115F83CF4DA}"/>
                    </a:ext>
                  </a:extLst>
                </p14:cNvPr>
                <p14:cNvContentPartPr/>
                <p14:nvPr/>
              </p14:nvContentPartPr>
              <p14:xfrm>
                <a:off x="3566594" y="5257726"/>
                <a:ext cx="2140200" cy="37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30A161-D9F0-CE4E-B4A1-4115F83CF4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30594" y="5222086"/>
                  <a:ext cx="22118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81DB3B1-AC26-1949-B494-DC008D4979A4}"/>
                    </a:ext>
                  </a:extLst>
                </p14:cNvPr>
                <p14:cNvContentPartPr/>
                <p14:nvPr/>
              </p14:nvContentPartPr>
              <p14:xfrm>
                <a:off x="3564074" y="5196886"/>
                <a:ext cx="303840" cy="4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81DB3B1-AC26-1949-B494-DC008D4979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28434" y="5160886"/>
                  <a:ext cx="375480" cy="117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DB420B4-6781-8345-8D36-1BE4807F7197}"/>
              </a:ext>
            </a:extLst>
          </p:cNvPr>
          <p:cNvSpPr txBox="1"/>
          <p:nvPr/>
        </p:nvSpPr>
        <p:spPr>
          <a:xfrm>
            <a:off x="8793552" y="636775"/>
            <a:ext cx="2836606" cy="101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How does this work with wildcard certificates like *.</a:t>
            </a:r>
            <a:r>
              <a:rPr lang="en-US" sz="2000" dirty="0" err="1"/>
              <a:t>cornell.edu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963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0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2521053-11A5-9141-96D3-C62927989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Certificate Hierarchy</a:t>
            </a:r>
          </a:p>
        </p:txBody>
      </p:sp>
      <p:pic>
        <p:nvPicPr>
          <p:cNvPr id="36867" name="Picture 3" descr="X509TrustModel2.jpg">
            <a:extLst>
              <a:ext uri="{FF2B5EF4-FFF2-40B4-BE49-F238E27FC236}">
                <a16:creationId xmlns:a16="http://schemas.microsoft.com/office/drawing/2014/main" id="{4BF5C492-6439-DF42-A7E0-0AAEBBABE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95" y="1969136"/>
            <a:ext cx="7456485" cy="43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71D6E3-6812-2040-8779-BBAF5AA6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263" y="3327319"/>
            <a:ext cx="4235455" cy="437043"/>
          </a:xfrm>
          <a:prstGeom prst="rect">
            <a:avLst/>
          </a:prstGeom>
          <a:solidFill>
            <a:srgbClr val="FF99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+mn-lt"/>
              </a:rPr>
              <a:t>What power do they have?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B6CA5-E772-CB48-B172-CF6045F43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263" y="4746646"/>
            <a:ext cx="4402167" cy="437043"/>
          </a:xfrm>
          <a:prstGeom prst="rect">
            <a:avLst/>
          </a:prstGeom>
          <a:solidFill>
            <a:srgbClr val="FF99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+mn-lt"/>
              </a:rPr>
              <a:t>Who trusts their certificates?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3A9BF88-2E77-FB44-8AF2-85371DFC5C4B}"/>
              </a:ext>
            </a:extLst>
          </p:cNvPr>
          <p:cNvSpPr>
            <a:spLocks noChangeArrowheads="1"/>
          </p:cNvSpPr>
          <p:nvPr/>
        </p:nvSpPr>
        <p:spPr bwMode="auto">
          <a:xfrm rot="-3388244">
            <a:off x="7017925" y="3679656"/>
            <a:ext cx="392112" cy="457200"/>
          </a:xfrm>
          <a:prstGeom prst="downArrow">
            <a:avLst>
              <a:gd name="adj1" fmla="val 50000"/>
              <a:gd name="adj2" fmla="val 50100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FAA7CF5-9A78-0648-B720-AE4C0CC1DC33}"/>
              </a:ext>
            </a:extLst>
          </p:cNvPr>
          <p:cNvSpPr>
            <a:spLocks noChangeArrowheads="1"/>
          </p:cNvSpPr>
          <p:nvPr/>
        </p:nvSpPr>
        <p:spPr bwMode="auto">
          <a:xfrm rot="-7321522">
            <a:off x="7163288" y="4327764"/>
            <a:ext cx="392112" cy="457200"/>
          </a:xfrm>
          <a:prstGeom prst="downArrow">
            <a:avLst>
              <a:gd name="adj1" fmla="val 50000"/>
              <a:gd name="adj2" fmla="val 50100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916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3EA97041-39B3-D046-B721-741262426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ea typeface="ＭＳ Ｐゴシック" panose="020B0600070205080204" pitchFamily="34" charset="-128"/>
              </a:rPr>
              <a:t>SSL / TLS Guarantees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C5617A3-5F08-D14C-9750-091B9FDAD8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0" y="936416"/>
            <a:ext cx="5178168" cy="4985169"/>
          </a:xfrm>
        </p:spPr>
        <p:txBody>
          <a:bodyPr anchor="ctr">
            <a:no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End-to-end secure communications in the presence of a network attacker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Attacker completely 0wns the network: controls Wi-Fi, DNS, routers, his own websites, can listen to any packet, modify packets in transit, inject his own packets into the network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Scenario: you are reading your email from an Internet café connected via a r00ted Wi-Fi access point to a dodgy ISP in a hostile authoritarian country</a:t>
            </a:r>
          </a:p>
        </p:txBody>
      </p:sp>
    </p:spTree>
    <p:extLst>
      <p:ext uri="{BB962C8B-B14F-4D97-AF65-F5344CB8AC3E}">
        <p14:creationId xmlns:p14="http://schemas.microsoft.com/office/powerpoint/2010/main" val="2616573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1D15726-4E8C-AE42-BBD9-9A2C234548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Many?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4DA54-8D27-B148-8469-8EE0492332D3}"/>
              </a:ext>
            </a:extLst>
          </p:cNvPr>
          <p:cNvSpPr txBox="1"/>
          <p:nvPr/>
        </p:nvSpPr>
        <p:spPr>
          <a:xfrm>
            <a:off x="3532287" y="4450183"/>
            <a:ext cx="50303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 public key for any website in the world will be accepted by the browser if the certificate is signed by one of these CAs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9CD233-3452-CF49-BE5E-C6AC423A322B}"/>
              </a:ext>
            </a:extLst>
          </p:cNvPr>
          <p:cNvGrpSpPr/>
          <p:nvPr/>
        </p:nvGrpSpPr>
        <p:grpSpPr>
          <a:xfrm>
            <a:off x="6268137" y="3797955"/>
            <a:ext cx="283680" cy="525240"/>
            <a:chOff x="7352354" y="5102566"/>
            <a:chExt cx="28368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37FD12-1DF8-4B48-ABA1-82A81596DC69}"/>
                    </a:ext>
                  </a:extLst>
                </p14:cNvPr>
                <p14:cNvContentPartPr/>
                <p14:nvPr/>
              </p14:nvContentPartPr>
              <p14:xfrm>
                <a:off x="7371794" y="5110126"/>
                <a:ext cx="264240" cy="517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37FD12-1DF8-4B48-ABA1-82A81596DC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62794" y="5101126"/>
                  <a:ext cx="2818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C5A0F6-B50C-A047-89EF-D43B6247E7B6}"/>
                    </a:ext>
                  </a:extLst>
                </p14:cNvPr>
                <p14:cNvContentPartPr/>
                <p14:nvPr/>
              </p14:nvContentPartPr>
              <p14:xfrm>
                <a:off x="7352354" y="5102566"/>
                <a:ext cx="24840" cy="138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C5A0F6-B50C-A047-89EF-D43B6247E7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43354" y="5093926"/>
                  <a:ext cx="424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111D4E-EF70-A14C-BFC6-BA19ED52A103}"/>
                    </a:ext>
                  </a:extLst>
                </p14:cNvPr>
                <p14:cNvContentPartPr/>
                <p14:nvPr/>
              </p14:nvContentPartPr>
              <p14:xfrm>
                <a:off x="7385834" y="5120926"/>
                <a:ext cx="216720" cy="60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111D4E-EF70-A14C-BFC6-BA19ED52A1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76834" y="5112286"/>
                  <a:ext cx="234360" cy="7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E805C1-AB4F-7548-9A7F-D4AD040E6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2040" y="4132542"/>
            <a:ext cx="1756483" cy="1650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FB78E-9E9D-E246-BEEB-5A04A53423AA}"/>
              </a:ext>
            </a:extLst>
          </p:cNvPr>
          <p:cNvSpPr txBox="1"/>
          <p:nvPr/>
        </p:nvSpPr>
        <p:spPr>
          <a:xfrm>
            <a:off x="1066800" y="2079646"/>
            <a:ext cx="7495800" cy="954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/>
              <a:t>“1,800 entities that are able to issue certificates vouching for the identity of any website”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599B5-83DB-004E-B9DC-6F4549FB58C8}"/>
              </a:ext>
            </a:extLst>
          </p:cNvPr>
          <p:cNvSpPr txBox="1"/>
          <p:nvPr/>
        </p:nvSpPr>
        <p:spPr>
          <a:xfrm>
            <a:off x="2184764" y="3171299"/>
            <a:ext cx="6596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Durumeric</a:t>
            </a:r>
            <a:r>
              <a:rPr lang="en-US" dirty="0"/>
              <a:t> et al. Analysis of the HTTPS Certificate Ecosystem (2013)</a:t>
            </a:r>
          </a:p>
        </p:txBody>
      </p:sp>
    </p:spTree>
    <p:extLst>
      <p:ext uri="{BB962C8B-B14F-4D97-AF65-F5344CB8AC3E}">
        <p14:creationId xmlns:p14="http://schemas.microsoft.com/office/powerpoint/2010/main" val="4109156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6B46ED0-B8B2-1C4A-9466-DF5CC5B3D6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Another Example of a Certificate</a:t>
            </a:r>
          </a:p>
        </p:txBody>
      </p:sp>
      <p:pic>
        <p:nvPicPr>
          <p:cNvPr id="33795" name="Picture 7" descr="superfish.jpg">
            <a:extLst>
              <a:ext uri="{FF2B5EF4-FFF2-40B4-BE49-F238E27FC236}">
                <a16:creationId xmlns:a16="http://schemas.microsoft.com/office/drawing/2014/main" id="{7D13AAE9-76BE-1B40-8BB7-02849BBF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51" y="1818251"/>
            <a:ext cx="7527477" cy="423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446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BCD74-C669-0F48-BFBD-D4EC5A7E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80" y="1312754"/>
            <a:ext cx="2116654" cy="2995596"/>
          </a:xfrm>
        </p:spPr>
        <p:txBody>
          <a:bodyPr anchor="b">
            <a:noAutofit/>
          </a:bodyPr>
          <a:lstStyle/>
          <a:p>
            <a:r>
              <a:rPr lang="en-US" sz="3200" dirty="0"/>
              <a:t>Root Certificates in Lenovo Laptops (2015)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7EC273D1-36F9-8E4D-B566-18F391EAB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6" r="54939" b="4839"/>
          <a:stretch>
            <a:fillRect/>
          </a:stretch>
        </p:blipFill>
        <p:spPr bwMode="auto">
          <a:xfrm>
            <a:off x="4301635" y="612844"/>
            <a:ext cx="5573886" cy="561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32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3AF7-0417-A747-B9A2-C602B60D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You Do …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E6357-CEB0-E647-85FD-F7496C90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A854B1-A199-5947-B93A-6D793644B009}"/>
              </a:ext>
            </a:extLst>
          </p:cNvPr>
          <p:cNvSpPr txBox="1">
            <a:spLocks/>
          </p:cNvSpPr>
          <p:nvPr/>
        </p:nvSpPr>
        <p:spPr bwMode="auto">
          <a:xfrm>
            <a:off x="2437182" y="2534265"/>
            <a:ext cx="7001785" cy="11233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sz="3200" kern="0" dirty="0"/>
              <a:t>… if you had a certificate for </a:t>
            </a:r>
            <a:r>
              <a:rPr lang="en-US" sz="3200" kern="0" dirty="0" err="1"/>
              <a:t>cornell.edu</a:t>
            </a:r>
            <a:r>
              <a:rPr lang="en-US" sz="3200" kern="0" dirty="0"/>
              <a:t> signed by a root CA?</a:t>
            </a:r>
          </a:p>
        </p:txBody>
      </p:sp>
    </p:spTree>
    <p:extLst>
      <p:ext uri="{BB962C8B-B14F-4D97-AF65-F5344CB8AC3E}">
        <p14:creationId xmlns:p14="http://schemas.microsoft.com/office/powerpoint/2010/main" val="889554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2">
            <a:extLst>
              <a:ext uri="{FF2B5EF4-FFF2-40B4-BE49-F238E27FC236}">
                <a16:creationId xmlns:a16="http://schemas.microsoft.com/office/drawing/2014/main" id="{4ADBA11C-7B36-E24F-88C1-12F52FDE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Man-in-the-Middle (MITM) Attack</a:t>
            </a:r>
          </a:p>
        </p:txBody>
      </p:sp>
      <p:sp>
        <p:nvSpPr>
          <p:cNvPr id="24578" name="Content Placeholder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B12B62EA-D16F-DD43-9793-B6029A302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594258" cy="3849624"/>
          </a:xfrm>
        </p:spPr>
        <p:txBody>
          <a:bodyPr>
            <a:noAutofit/>
          </a:bodyPr>
          <a:lstStyle/>
          <a:p>
            <a:r>
              <a:rPr lang="en-US" altLang="en-US" sz="2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Read all traffic, undetected</a:t>
            </a:r>
          </a:p>
          <a:p>
            <a:r>
              <a:rPr lang="en-US" altLang="en-US" sz="28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Impersonate any website, undetected 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BF0BC58-D5B0-DB44-9EC3-65336871A8A1}"/>
              </a:ext>
            </a:extLst>
          </p:cNvPr>
          <p:cNvSpPr/>
          <p:nvPr/>
        </p:nvSpPr>
        <p:spPr>
          <a:xfrm>
            <a:off x="6202363" y="4538870"/>
            <a:ext cx="1833562" cy="6985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7" tIns="38098" rIns="76197" bIns="38098" anchor="ctr"/>
          <a:lstStyle/>
          <a:p>
            <a:pPr algn="ctr">
              <a:buFontTx/>
              <a:buNone/>
              <a:defRPr/>
            </a:pPr>
            <a:endParaRPr lang="en-US" sz="2000">
              <a:solidFill>
                <a:schemeClr val="tx1"/>
              </a:solidFill>
              <a:cs typeface="Arial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24D3B0-54C0-F644-ADF1-37AA6E3AF8D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044826" y="4862720"/>
            <a:ext cx="3163224" cy="2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128105-A874-BB45-8923-656CFE935D45}"/>
              </a:ext>
            </a:extLst>
          </p:cNvPr>
          <p:cNvCxnSpPr>
            <a:endCxn id="6" idx="0"/>
          </p:cNvCxnSpPr>
          <p:nvPr/>
        </p:nvCxnSpPr>
        <p:spPr>
          <a:xfrm rot="10800000" flipV="1">
            <a:off x="8034339" y="4848433"/>
            <a:ext cx="1152525" cy="41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4" name="TextBox 8">
            <a:extLst>
              <a:ext uri="{FF2B5EF4-FFF2-40B4-BE49-F238E27FC236}">
                <a16:creationId xmlns:a16="http://schemas.microsoft.com/office/drawing/2014/main" id="{710FAADA-C46D-1C41-B261-63513242C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9506" y="3857832"/>
            <a:ext cx="1014695" cy="38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197" tIns="38098" rIns="76197" bIns="38098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browser</a:t>
            </a:r>
          </a:p>
        </p:txBody>
      </p:sp>
      <p:pic>
        <p:nvPicPr>
          <p:cNvPr id="24586" name="Picture 24">
            <a:extLst>
              <a:ext uri="{FF2B5EF4-FFF2-40B4-BE49-F238E27FC236}">
                <a16:creationId xmlns:a16="http://schemas.microsoft.com/office/drawing/2014/main" id="{CC07A8A8-7A6D-8049-916B-B8A10919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4356308"/>
            <a:ext cx="1273175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44" descr="C:\Users\shuochen\AppData\Local\Microsoft\Windows\Temporary Internet Files\Low\Content.IE5\VTSPW8ST\j0435242[1].png">
            <a:extLst>
              <a:ext uri="{FF2B5EF4-FFF2-40B4-BE49-F238E27FC236}">
                <a16:creationId xmlns:a16="http://schemas.microsoft.com/office/drawing/2014/main" id="{9B60FE65-2AC2-8347-99BE-48851833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38" y="4437270"/>
            <a:ext cx="912812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12F203D9-FE6E-144F-81C9-7C54162F7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99" y="4400106"/>
            <a:ext cx="640872" cy="69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6C6419-F9B4-E54E-A2FD-3DE01F3990E2}"/>
              </a:ext>
            </a:extLst>
          </p:cNvPr>
          <p:cNvSpPr txBox="1"/>
          <p:nvPr/>
        </p:nvSpPr>
        <p:spPr>
          <a:xfrm>
            <a:off x="2707534" y="5115206"/>
            <a:ext cx="941283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root CA</a:t>
            </a:r>
          </a:p>
        </p:txBody>
      </p:sp>
    </p:spTree>
    <p:extLst>
      <p:ext uri="{BB962C8B-B14F-4D97-AF65-F5344CB8AC3E}">
        <p14:creationId xmlns:p14="http://schemas.microsoft.com/office/powerpoint/2010/main" val="3716103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7889" name="Rectangle 2">
            <a:extLst>
              <a:ext uri="{FF2B5EF4-FFF2-40B4-BE49-F238E27FC236}">
                <a16:creationId xmlns:a16="http://schemas.microsoft.com/office/drawing/2014/main" id="{B88ED5C9-22C1-FE45-A31C-5F77B0E800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  <a:ea typeface="ＭＳ Ｐゴシック" panose="020B0600070205080204" pitchFamily="34" charset="-128"/>
              </a:rPr>
              <a:t>Flame</a:t>
            </a:r>
          </a:p>
        </p:txBody>
      </p:sp>
      <p:sp>
        <p:nvSpPr>
          <p:cNvPr id="37890" name="Content Placeholder 6">
            <a:extLst>
              <a:ext uri="{FF2B5EF4-FFF2-40B4-BE49-F238E27FC236}">
                <a16:creationId xmlns:a16="http://schemas.microsoft.com/office/drawing/2014/main" id="{5E70F7FC-1A32-0444-8F5D-73B70D86D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946960" cy="5959310"/>
          </a:xfrm>
        </p:spPr>
        <p:txBody>
          <a:bodyPr anchor="ctr"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Cyber-espionage virus (2010-2012)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Signed with a fake intermediate CA certificate accepted by any Windows Update service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Fake certificate was created using an MD5 chosen-prefix collision against an obscure Microsoft Terminal Server Licensing Service certificate that was enabled for code signing 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MD5 collision technique possibly pre-dates academic publication of MD5 collisions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Evidence of state-level cryptanalysis?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70BCC47-E577-6344-82F2-6EBAC58D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08" y="5382683"/>
            <a:ext cx="4090492" cy="79756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313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>
            <a:extLst>
              <a:ext uri="{FF2B5EF4-FFF2-40B4-BE49-F238E27FC236}">
                <a16:creationId xmlns:a16="http://schemas.microsoft.com/office/drawing/2014/main" id="{EFD67506-E7C2-3946-9838-E430D0D057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Comodo is one of the trusted root CAs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Its certificates for any website in the world are accepted by every browser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Comodo accepts certificate orders submitted through resellers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Reseller uses a program to authenticate to Comodo and submit an order with a domain name and public key, Comodo automatically issues a certificate for this site</a:t>
            </a:r>
          </a:p>
        </p:txBody>
      </p:sp>
      <p:pic>
        <p:nvPicPr>
          <p:cNvPr id="48132" name="Picture 2" descr="http://t1.gstatic.com/images?q=tbn:ANd9GcQzUknDWIsIbzDILkT1i4kC3dpeV1Fl58F8S1Rxo21WrvvYIT31BQ">
            <a:extLst>
              <a:ext uri="{FF2B5EF4-FFF2-40B4-BE49-F238E27FC236}">
                <a16:creationId xmlns:a16="http://schemas.microsoft.com/office/drawing/2014/main" id="{1D07CD40-A0FD-C040-9043-986C283FF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55" y="616656"/>
            <a:ext cx="23622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285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C2FC5D4C-4DDC-6448-9E16-47F0733E5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  <a:ea typeface="ＭＳ Ｐゴシック" panose="020B0600070205080204" pitchFamily="34" charset="-128"/>
              </a:rPr>
              <a:t>Comodo Break-In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53A4DB4-26C6-8A4B-B1B2-45DEBB3B13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78124" y="559477"/>
            <a:ext cx="5923654" cy="5832179"/>
          </a:xfrm>
        </p:spPr>
        <p:txBody>
          <a:bodyPr anchor="ctr"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An Iranian hacker broke into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instantSSL.it</a:t>
            </a:r>
            <a:r>
              <a:rPr lang="en-US" altLang="en-US" sz="2400" dirty="0">
                <a:ea typeface="ＭＳ Ｐゴシック" panose="020B0600070205080204" pitchFamily="34" charset="-128"/>
              </a:rPr>
              <a:t> and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globalTrust.it</a:t>
            </a:r>
            <a:r>
              <a:rPr lang="en-US" altLang="en-US" sz="2400" dirty="0">
                <a:ea typeface="ＭＳ Ｐゴシック" panose="020B0600070205080204" pitchFamily="34" charset="-128"/>
              </a:rPr>
              <a:t> resellers, decompiled their certificate issuance program, learned the credentials of their reseller account and how to use Comodo API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username: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gtadmin</a:t>
            </a:r>
            <a:r>
              <a:rPr lang="en-US" altLang="en-US" sz="2000" dirty="0">
                <a:ea typeface="ＭＳ Ｐゴシック" panose="020B0600070205080204" pitchFamily="34" charset="-128"/>
              </a:rPr>
              <a:t>, password: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globaltrust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Wrote his own program for submitting orders and obtaining Comodo certificates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On March 15, 2011, got Comodo to issue 9 rogue certificates for popular sites</a:t>
            </a:r>
          </a:p>
          <a:p>
            <a:pPr lvl="1"/>
            <a:r>
              <a:rPr lang="en-US" altLang="en-US" sz="2000" dirty="0" err="1">
                <a:ea typeface="ＭＳ Ｐゴシック" panose="020B0600070205080204" pitchFamily="34" charset="-128"/>
              </a:rPr>
              <a:t>mail.google.com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,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login.live.com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,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login.yahoo.com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,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login.skype.com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,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addons.mozilla.org</a:t>
            </a:r>
            <a:r>
              <a:rPr lang="en-US" altLang="en-US" sz="2000" dirty="0">
                <a:ea typeface="ＭＳ Ｐゴシック" panose="020B0600070205080204" pitchFamily="34" charset="-128"/>
              </a:rPr>
              <a:t>, “</a:t>
            </a:r>
            <a:r>
              <a:rPr lang="en-US" altLang="ja-JP" sz="2000" dirty="0">
                <a:ea typeface="ＭＳ Ｐゴシック" panose="020B0600070205080204" pitchFamily="34" charset="-128"/>
              </a:rPr>
              <a:t>global trustee”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160CF6-2935-1941-B199-B0E794C45F35}"/>
              </a:ext>
            </a:extLst>
          </p:cNvPr>
          <p:cNvGrpSpPr/>
          <p:nvPr/>
        </p:nvGrpSpPr>
        <p:grpSpPr>
          <a:xfrm>
            <a:off x="10784049" y="2706933"/>
            <a:ext cx="563040" cy="345240"/>
            <a:chOff x="10784049" y="2706933"/>
            <a:chExt cx="56304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4433CAD-DF76-5A42-B506-A28B8F929EA6}"/>
                    </a:ext>
                  </a:extLst>
                </p14:cNvPr>
                <p14:cNvContentPartPr/>
                <p14:nvPr/>
              </p14:nvContentPartPr>
              <p14:xfrm>
                <a:off x="10784049" y="2706933"/>
                <a:ext cx="563040" cy="266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4433CAD-DF76-5A42-B506-A28B8F929E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748049" y="2670933"/>
                  <a:ext cx="634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67CDEE9-2E46-9047-B7AE-E84093CA5D89}"/>
                    </a:ext>
                  </a:extLst>
                </p14:cNvPr>
                <p14:cNvContentPartPr/>
                <p14:nvPr/>
              </p14:nvContentPartPr>
              <p14:xfrm>
                <a:off x="10821129" y="3001413"/>
                <a:ext cx="191160" cy="50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67CDEE9-2E46-9047-B7AE-E84093CA5D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85129" y="2965413"/>
                  <a:ext cx="262800" cy="122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8E3F32-9840-C84E-88D3-CA8A3A81E860}"/>
              </a:ext>
            </a:extLst>
          </p:cNvPr>
          <p:cNvSpPr txBox="1">
            <a:spLocks/>
          </p:cNvSpPr>
          <p:nvPr/>
        </p:nvSpPr>
        <p:spPr bwMode="auto">
          <a:xfrm>
            <a:off x="1644446" y="5112216"/>
            <a:ext cx="3262488" cy="10090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kern="0" dirty="0">
                <a:solidFill>
                  <a:schemeClr val="bg1"/>
                </a:solidFill>
              </a:rPr>
              <a:t>What are potential consequences?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DA202B-9424-5A46-8BC4-C622B1BEFE79}"/>
              </a:ext>
            </a:extLst>
          </p:cNvPr>
          <p:cNvGrpSpPr/>
          <p:nvPr/>
        </p:nvGrpSpPr>
        <p:grpSpPr>
          <a:xfrm>
            <a:off x="5042049" y="4812213"/>
            <a:ext cx="481680" cy="409680"/>
            <a:chOff x="5042049" y="4812213"/>
            <a:chExt cx="48168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05BF417-7EDD-934D-AE02-3C857BAF64B0}"/>
                    </a:ext>
                  </a:extLst>
                </p14:cNvPr>
                <p14:cNvContentPartPr/>
                <p14:nvPr/>
              </p14:nvContentPartPr>
              <p14:xfrm>
                <a:off x="5042049" y="4812213"/>
                <a:ext cx="481680" cy="324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05BF417-7EDD-934D-AE02-3C857BAF64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24049" y="4794213"/>
                  <a:ext cx="5173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0E8C30-7BB2-514E-923C-4106F42E1BA7}"/>
                    </a:ext>
                  </a:extLst>
                </p14:cNvPr>
                <p14:cNvContentPartPr/>
                <p14:nvPr/>
              </p14:nvContentPartPr>
              <p14:xfrm>
                <a:off x="5060049" y="5171853"/>
                <a:ext cx="264960" cy="50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0E8C30-7BB2-514E-923C-4106F42E1B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42409" y="5153853"/>
                  <a:ext cx="300600" cy="8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66836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>
            <a:extLst>
              <a:ext uri="{FF2B5EF4-FFF2-40B4-BE49-F238E27FC236}">
                <a16:creationId xmlns:a16="http://schemas.microsoft.com/office/drawing/2014/main" id="{50F5DC85-627C-9A49-9DA4-0244E9274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814690"/>
            <a:ext cx="10154356" cy="4315178"/>
          </a:xfrm>
        </p:spPr>
        <p:txBody>
          <a:bodyPr>
            <a:noAutofit/>
          </a:bodyPr>
          <a:lstStyle/>
          <a:p>
            <a:pPr fontAlgn="t">
              <a:buFont typeface="Monotype Sorts" pitchFamily="2" charset="2"/>
              <a:buNone/>
            </a:pP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I'm single hacker with experience of 1000 hacker,  I'm single programmer with experience of 1000 programmer, I'm single planner/project manager with experience of 1000 project managers …</a:t>
            </a:r>
          </a:p>
          <a:p>
            <a:pPr fontAlgn="t">
              <a:buFont typeface="Monotype Sorts" pitchFamily="2" charset="2"/>
              <a:buNone/>
            </a:pP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When USA and </a:t>
            </a:r>
            <a:r>
              <a:rPr lang="en-US" altLang="en-US" sz="1600" dirty="0" err="1">
                <a:latin typeface="Courier" pitchFamily="2" charset="0"/>
                <a:ea typeface="ＭＳ Ｐゴシック" panose="020B0600070205080204" pitchFamily="34" charset="-128"/>
              </a:rPr>
              <a:t>Isarel</a:t>
            </a: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 could read my emails in Yahoo, Hotmail, Skype, Gmail, etc. without any simple little problem, when they can spy using Echelon, I can do anything I can. It's a simple rule. You do, I do, that's all. You stop, I stop. It's rule #1 …</a:t>
            </a:r>
          </a:p>
          <a:p>
            <a:pPr fontAlgn="t">
              <a:buFont typeface="Monotype Sorts" pitchFamily="2" charset="2"/>
              <a:buNone/>
            </a:pP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Rule#2: So why all the world got worried, internet shocked and all writers write about it, but nobody writes about Stuxnet anymore?... So nobody should write about SSL certificates.</a:t>
            </a:r>
          </a:p>
          <a:p>
            <a:pPr fontAlgn="t">
              <a:buFont typeface="Monotype Sorts" pitchFamily="2" charset="2"/>
              <a:buNone/>
            </a:pP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Rule#3: I won't let anyone inside Iran, harm people of Iran, harm my country's Nuclear Scientists, harm my Leader (which nobody can), harm my President, as I live, you won't be able to do so. as I live, you don't have privacy in internet, you don't have security in digital world, just wait and see...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786F36-65CF-6E41-8DE1-5600B903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from the Attacker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758CE-0920-EB4A-9381-D1685DCA5EDF}"/>
              </a:ext>
            </a:extLst>
          </p:cNvPr>
          <p:cNvSpPr txBox="1"/>
          <p:nvPr/>
        </p:nvSpPr>
        <p:spPr>
          <a:xfrm>
            <a:off x="8875759" y="419864"/>
            <a:ext cx="2836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i="1" dirty="0"/>
              <a:t>http://</a:t>
            </a:r>
            <a:r>
              <a:rPr lang="en-US" altLang="en-US" sz="1600" i="1" dirty="0" err="1"/>
              <a:t>pastebin.com</a:t>
            </a:r>
            <a:r>
              <a:rPr lang="en-US" altLang="en-US" sz="1600" i="1" dirty="0"/>
              <a:t>/74KXCaEZ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CA6795-2705-7240-A4E8-55E266EDD24F}"/>
                  </a:ext>
                </a:extLst>
              </p14:cNvPr>
              <p14:cNvContentPartPr/>
              <p14:nvPr/>
            </p14:nvContentPartPr>
            <p14:xfrm>
              <a:off x="5514009" y="4495413"/>
              <a:ext cx="815040" cy="3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CA6795-2705-7240-A4E8-55E266EDD2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8369" y="4459773"/>
                <a:ext cx="8866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EFFE22-3ABB-AC45-9713-2ED24A3DA96B}"/>
                  </a:ext>
                </a:extLst>
              </p14:cNvPr>
              <p14:cNvContentPartPr/>
              <p14:nvPr/>
            </p14:nvContentPartPr>
            <p14:xfrm>
              <a:off x="8577249" y="3288693"/>
              <a:ext cx="819000" cy="2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EFFE22-3ABB-AC45-9713-2ED24A3DA9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1609" y="3252693"/>
                <a:ext cx="89064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76F5F9E-9B83-9348-A1B4-A3D1BB1C4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21" y="860778"/>
            <a:ext cx="9787167" cy="45804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9D0B94-74D5-E24E-978C-FE900F5E7A4C}"/>
                  </a:ext>
                </a:extLst>
              </p14:cNvPr>
              <p14:cNvContentPartPr/>
              <p14:nvPr/>
            </p14:nvContentPartPr>
            <p14:xfrm>
              <a:off x="8102049" y="4113813"/>
              <a:ext cx="1890720" cy="85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9D0B94-74D5-E24E-978C-FE900F5E7A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2409" y="3934173"/>
                <a:ext cx="207036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89CD8A-B329-9F44-8CB8-8308D76B5DC7}"/>
                  </a:ext>
                </a:extLst>
              </p14:cNvPr>
              <p14:cNvContentPartPr/>
              <p14:nvPr/>
            </p14:nvContentPartPr>
            <p14:xfrm>
              <a:off x="2029209" y="4539333"/>
              <a:ext cx="4574160" cy="1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89CD8A-B329-9F44-8CB8-8308D76B5D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9209" y="4359333"/>
                <a:ext cx="475380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4B2CFB-0D1C-1248-89BF-5A62A913C7A5}"/>
                  </a:ext>
                </a:extLst>
              </p14:cNvPr>
              <p14:cNvContentPartPr/>
              <p14:nvPr/>
            </p14:nvContentPartPr>
            <p14:xfrm>
              <a:off x="9817449" y="4681173"/>
              <a:ext cx="623160" cy="2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4B2CFB-0D1C-1248-89BF-5A62A913C7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81449" y="4645533"/>
                <a:ext cx="6948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DDF483-D43B-7246-AE63-FC0133206457}"/>
                  </a:ext>
                </a:extLst>
              </p14:cNvPr>
              <p14:cNvContentPartPr/>
              <p14:nvPr/>
            </p14:nvContentPartPr>
            <p14:xfrm>
              <a:off x="2026329" y="5151333"/>
              <a:ext cx="3184200" cy="78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DDF483-D43B-7246-AE63-FC01332064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90329" y="5115693"/>
                <a:ext cx="32558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02905C-CDB3-0248-BF26-45088CD39D93}"/>
                  </a:ext>
                </a:extLst>
              </p14:cNvPr>
              <p14:cNvContentPartPr/>
              <p14:nvPr/>
            </p14:nvContentPartPr>
            <p14:xfrm>
              <a:off x="6840249" y="5133693"/>
              <a:ext cx="932400" cy="51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02905C-CDB3-0248-BF26-45088CD39D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04249" y="5097693"/>
                <a:ext cx="1004040" cy="12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909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502B23-F007-7344-8362-F08D9C73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Threat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244CE-5D82-7E40-BC0F-0F22FAE3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06F31A1-2ED5-B641-ADB1-057409978E31}"/>
              </a:ext>
            </a:extLst>
          </p:cNvPr>
          <p:cNvSpPr/>
          <p:nvPr/>
        </p:nvSpPr>
        <p:spPr>
          <a:xfrm>
            <a:off x="4124385" y="2979886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ISP1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D10B350-366A-CA48-8303-2D9AE6C6D25F}"/>
              </a:ext>
            </a:extLst>
          </p:cNvPr>
          <p:cNvSpPr/>
          <p:nvPr/>
        </p:nvSpPr>
        <p:spPr>
          <a:xfrm>
            <a:off x="6286500" y="3114131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ISP2 </a:t>
            </a:r>
          </a:p>
        </p:txBody>
      </p:sp>
      <p:pic>
        <p:nvPicPr>
          <p:cNvPr id="12" name="Picture 425">
            <a:extLst>
              <a:ext uri="{FF2B5EF4-FFF2-40B4-BE49-F238E27FC236}">
                <a16:creationId xmlns:a16="http://schemas.microsoft.com/office/drawing/2014/main" id="{42815C61-13A8-2542-AF7F-2D58D67E5DA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7" y="3661168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66A71-3119-314A-88ED-960A4DAFEEE2}"/>
              </a:ext>
            </a:extLst>
          </p:cNvPr>
          <p:cNvCxnSpPr/>
          <p:nvPr/>
        </p:nvCxnSpPr>
        <p:spPr>
          <a:xfrm flipV="1">
            <a:off x="3779045" y="3507777"/>
            <a:ext cx="235744" cy="154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4E0DCF-5654-8A48-81D7-7A5259D56921}"/>
              </a:ext>
            </a:extLst>
          </p:cNvPr>
          <p:cNvCxnSpPr>
            <a:endCxn id="25" idx="3"/>
          </p:cNvCxnSpPr>
          <p:nvPr/>
        </p:nvCxnSpPr>
        <p:spPr>
          <a:xfrm flipH="1" flipV="1">
            <a:off x="7579519" y="3431332"/>
            <a:ext cx="496491" cy="1180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57C146-4269-2849-A0C2-8EF9BB89B144}"/>
              </a:ext>
            </a:extLst>
          </p:cNvPr>
          <p:cNvCxnSpPr>
            <a:cxnSpLocks/>
          </p:cNvCxnSpPr>
          <p:nvPr/>
        </p:nvCxnSpPr>
        <p:spPr>
          <a:xfrm>
            <a:off x="2743201" y="3453356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loud 21">
            <a:extLst>
              <a:ext uri="{FF2B5EF4-FFF2-40B4-BE49-F238E27FC236}">
                <a16:creationId xmlns:a16="http://schemas.microsoft.com/office/drawing/2014/main" id="{6DE872FA-6DBA-3648-B776-7CE3DFFD7865}"/>
              </a:ext>
            </a:extLst>
          </p:cNvPr>
          <p:cNvSpPr/>
          <p:nvPr/>
        </p:nvSpPr>
        <p:spPr>
          <a:xfrm>
            <a:off x="5236369" y="2884536"/>
            <a:ext cx="1159401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Backbone 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213923D-F469-8143-A82B-F27C1A5756F1}"/>
              </a:ext>
            </a:extLst>
          </p:cNvPr>
          <p:cNvSpPr/>
          <p:nvPr/>
        </p:nvSpPr>
        <p:spPr>
          <a:xfrm>
            <a:off x="5543550" y="3661923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ISP3 </a:t>
            </a:r>
          </a:p>
        </p:txBody>
      </p:sp>
      <p:pic>
        <p:nvPicPr>
          <p:cNvPr id="25" name="Picture 425">
            <a:extLst>
              <a:ext uri="{FF2B5EF4-FFF2-40B4-BE49-F238E27FC236}">
                <a16:creationId xmlns:a16="http://schemas.microsoft.com/office/drawing/2014/main" id="{0ECAC9F7-DB11-8A4E-AFCA-BEF77B6C7D48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1" y="3313264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25">
            <a:extLst>
              <a:ext uri="{FF2B5EF4-FFF2-40B4-BE49-F238E27FC236}">
                <a16:creationId xmlns:a16="http://schemas.microsoft.com/office/drawing/2014/main" id="{2F0D3184-9D11-8241-8604-E86526255A2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33" y="3342732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EDDB1B-1C2B-294C-B674-5385E8A6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34" y="3103172"/>
            <a:ext cx="492920" cy="700371"/>
          </a:xfrm>
          <a:prstGeom prst="rect">
            <a:avLst/>
          </a:prstGeom>
        </p:spPr>
      </p:pic>
      <p:pic>
        <p:nvPicPr>
          <p:cNvPr id="30" name="Picture 29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34E813F-7630-A648-B831-98374B565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80528" y="3027512"/>
            <a:ext cx="562796" cy="1113532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AC7A04F-ABFF-D541-ADD3-A2BC32A40622}"/>
              </a:ext>
            </a:extLst>
          </p:cNvPr>
          <p:cNvSpPr txBox="1"/>
          <p:nvPr/>
        </p:nvSpPr>
        <p:spPr>
          <a:xfrm>
            <a:off x="7948021" y="3921022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destination</a:t>
            </a:r>
          </a:p>
        </p:txBody>
      </p:sp>
      <p:pic>
        <p:nvPicPr>
          <p:cNvPr id="33" name="Picture 32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4F51F50D-EDCD-BA4A-BD49-EB0666641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3632" y="2657136"/>
            <a:ext cx="418269" cy="827576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6FAF7E-7F1D-7D48-8AA0-AD229E13833A}"/>
              </a:ext>
            </a:extLst>
          </p:cNvPr>
          <p:cNvSpPr txBox="1"/>
          <p:nvPr/>
        </p:nvSpPr>
        <p:spPr>
          <a:xfrm>
            <a:off x="3030922" y="234171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 server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C5F3009-50B0-244A-AA2E-0AAFCFC3662B}"/>
              </a:ext>
            </a:extLst>
          </p:cNvPr>
          <p:cNvSpPr/>
          <p:nvPr/>
        </p:nvSpPr>
        <p:spPr>
          <a:xfrm>
            <a:off x="2735319" y="3265967"/>
            <a:ext cx="875867" cy="284637"/>
          </a:xfrm>
          <a:custGeom>
            <a:avLst/>
            <a:gdLst>
              <a:gd name="connsiteX0" fmla="*/ 0 w 1167823"/>
              <a:gd name="connsiteY0" fmla="*/ 0 h 379516"/>
              <a:gd name="connsiteX1" fmla="*/ 1008993 w 1167823"/>
              <a:gd name="connsiteY1" fmla="*/ 378372 h 379516"/>
              <a:gd name="connsiteX2" fmla="*/ 1150882 w 1167823"/>
              <a:gd name="connsiteY2" fmla="*/ 94593 h 37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7823" h="379516">
                <a:moveTo>
                  <a:pt x="0" y="0"/>
                </a:moveTo>
                <a:cubicBezTo>
                  <a:pt x="408589" y="181303"/>
                  <a:pt x="817179" y="362607"/>
                  <a:pt x="1008993" y="378372"/>
                </a:cubicBezTo>
                <a:cubicBezTo>
                  <a:pt x="1200807" y="394138"/>
                  <a:pt x="1175844" y="244365"/>
                  <a:pt x="1150882" y="9459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EBFA09D2-0D44-8242-848C-F8DA05348DD3}"/>
              </a:ext>
            </a:extLst>
          </p:cNvPr>
          <p:cNvSpPr/>
          <p:nvPr/>
        </p:nvSpPr>
        <p:spPr>
          <a:xfrm>
            <a:off x="2758967" y="3567791"/>
            <a:ext cx="5238093" cy="488422"/>
          </a:xfrm>
          <a:custGeom>
            <a:avLst/>
            <a:gdLst>
              <a:gd name="connsiteX0" fmla="*/ 0 w 6984124"/>
              <a:gd name="connsiteY0" fmla="*/ 176357 h 651229"/>
              <a:gd name="connsiteX1" fmla="*/ 1213945 w 6984124"/>
              <a:gd name="connsiteY1" fmla="*/ 649322 h 651229"/>
              <a:gd name="connsiteX2" fmla="*/ 2270234 w 6984124"/>
              <a:gd name="connsiteY2" fmla="*/ 18702 h 651229"/>
              <a:gd name="connsiteX3" fmla="*/ 4871545 w 6984124"/>
              <a:gd name="connsiteY3" fmla="*/ 160591 h 651229"/>
              <a:gd name="connsiteX4" fmla="*/ 6243145 w 6984124"/>
              <a:gd name="connsiteY4" fmla="*/ 97529 h 651229"/>
              <a:gd name="connsiteX5" fmla="*/ 6984124 w 6984124"/>
              <a:gd name="connsiteY5" fmla="*/ 286716 h 651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124" h="651229">
                <a:moveTo>
                  <a:pt x="0" y="176357"/>
                </a:moveTo>
                <a:cubicBezTo>
                  <a:pt x="417786" y="425977"/>
                  <a:pt x="835573" y="675598"/>
                  <a:pt x="1213945" y="649322"/>
                </a:cubicBezTo>
                <a:cubicBezTo>
                  <a:pt x="1592317" y="623046"/>
                  <a:pt x="1660634" y="100157"/>
                  <a:pt x="2270234" y="18702"/>
                </a:cubicBezTo>
                <a:cubicBezTo>
                  <a:pt x="2879834" y="-62753"/>
                  <a:pt x="4209393" y="147453"/>
                  <a:pt x="4871545" y="160591"/>
                </a:cubicBezTo>
                <a:cubicBezTo>
                  <a:pt x="5533697" y="173729"/>
                  <a:pt x="5891049" y="76508"/>
                  <a:pt x="6243145" y="97529"/>
                </a:cubicBezTo>
                <a:cubicBezTo>
                  <a:pt x="6595242" y="118550"/>
                  <a:pt x="6789683" y="202633"/>
                  <a:pt x="6984124" y="286716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 descr="Devil Icons Matt - Free vector graphic on Pixabay">
            <a:extLst>
              <a:ext uri="{FF2B5EF4-FFF2-40B4-BE49-F238E27FC236}">
                <a16:creationId xmlns:a16="http://schemas.microsoft.com/office/drawing/2014/main" id="{316CCE33-C104-3240-9319-7D383B87C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86" y="3730195"/>
            <a:ext cx="610903" cy="47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Devil Icons Matt - Free vector graphic on Pixabay">
            <a:extLst>
              <a:ext uri="{FF2B5EF4-FFF2-40B4-BE49-F238E27FC236}">
                <a16:creationId xmlns:a16="http://schemas.microsoft.com/office/drawing/2014/main" id="{9B676019-67A1-D749-BA12-C4C07885F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08" y="2629973"/>
            <a:ext cx="610903" cy="47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Devil Icons Matt - Free vector graphic on Pixabay">
            <a:extLst>
              <a:ext uri="{FF2B5EF4-FFF2-40B4-BE49-F238E27FC236}">
                <a16:creationId xmlns:a16="http://schemas.microsoft.com/office/drawing/2014/main" id="{2115DEA3-488B-8446-A4C3-D20F7E061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726" y="3319889"/>
            <a:ext cx="610903" cy="47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Devil Icons Matt - Free vector graphic on Pixabay">
            <a:extLst>
              <a:ext uri="{FF2B5EF4-FFF2-40B4-BE49-F238E27FC236}">
                <a16:creationId xmlns:a16="http://schemas.microsoft.com/office/drawing/2014/main" id="{EFA48BAF-6CA0-9545-9B9B-C04D2011C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323" y="2617824"/>
            <a:ext cx="610903" cy="47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Devil Icons Matt - Free vector graphic on Pixabay">
            <a:extLst>
              <a:ext uri="{FF2B5EF4-FFF2-40B4-BE49-F238E27FC236}">
                <a16:creationId xmlns:a16="http://schemas.microsoft.com/office/drawing/2014/main" id="{8F4AACDF-76EE-7F48-8C87-6AC1DB0FA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297" y="3049266"/>
            <a:ext cx="610903" cy="47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91F02-9ECD-C74C-931F-DACD9ECB008F}"/>
              </a:ext>
            </a:extLst>
          </p:cNvPr>
          <p:cNvSpPr txBox="1"/>
          <p:nvPr/>
        </p:nvSpPr>
        <p:spPr>
          <a:xfrm>
            <a:off x="3989325" y="4922199"/>
            <a:ext cx="344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but not the endpoints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D3ECA7-C443-764F-95CE-2BFE28DD029C}"/>
              </a:ext>
            </a:extLst>
          </p:cNvPr>
          <p:cNvGrpSpPr/>
          <p:nvPr/>
        </p:nvGrpSpPr>
        <p:grpSpPr>
          <a:xfrm>
            <a:off x="1995941" y="2550246"/>
            <a:ext cx="1861200" cy="2662200"/>
            <a:chOff x="1995941" y="2550246"/>
            <a:chExt cx="1861200" cy="266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A40D216-5783-C44D-A815-92C27FF3E80E}"/>
                    </a:ext>
                  </a:extLst>
                </p14:cNvPr>
                <p14:cNvContentPartPr/>
                <p14:nvPr/>
              </p14:nvContentPartPr>
              <p14:xfrm>
                <a:off x="2502461" y="4110126"/>
                <a:ext cx="1354680" cy="1102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A40D216-5783-C44D-A815-92C27FF3E8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66461" y="4074486"/>
                  <a:ext cx="1426320" cy="11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7792BD-734C-D249-B68B-F9EF0E4F0EF8}"/>
                    </a:ext>
                  </a:extLst>
                </p14:cNvPr>
                <p14:cNvContentPartPr/>
                <p14:nvPr/>
              </p14:nvContentPartPr>
              <p14:xfrm>
                <a:off x="2606141" y="4140006"/>
                <a:ext cx="223200" cy="114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7792BD-734C-D249-B68B-F9EF0E4F0E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70501" y="4104006"/>
                  <a:ext cx="294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C83611-D0BD-EE43-BB02-7C8657305AC0}"/>
                    </a:ext>
                  </a:extLst>
                </p14:cNvPr>
                <p14:cNvContentPartPr/>
                <p14:nvPr/>
              </p14:nvContentPartPr>
              <p14:xfrm>
                <a:off x="1995941" y="2550246"/>
                <a:ext cx="1220040" cy="1417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C83611-D0BD-EE43-BB02-7C8657305A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0301" y="2514606"/>
                  <a:ext cx="1291680" cy="148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F83535-01AD-6E4D-92F8-CB74D9710443}"/>
              </a:ext>
            </a:extLst>
          </p:cNvPr>
          <p:cNvGrpSpPr/>
          <p:nvPr/>
        </p:nvGrpSpPr>
        <p:grpSpPr>
          <a:xfrm>
            <a:off x="7559021" y="2558526"/>
            <a:ext cx="1684080" cy="2616840"/>
            <a:chOff x="7559021" y="2558526"/>
            <a:chExt cx="1684080" cy="261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2E0048-DDBC-9A47-82C4-D6FE32B6DE88}"/>
                    </a:ext>
                  </a:extLst>
                </p14:cNvPr>
                <p14:cNvContentPartPr/>
                <p14:nvPr/>
              </p14:nvContentPartPr>
              <p14:xfrm>
                <a:off x="7559021" y="4439526"/>
                <a:ext cx="908640" cy="735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2E0048-DDBC-9A47-82C4-D6FE32B6DE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23021" y="4403526"/>
                  <a:ext cx="980280" cy="80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474A06-87BB-154C-916B-8F0A1DD379D0}"/>
                    </a:ext>
                  </a:extLst>
                </p14:cNvPr>
                <p14:cNvContentPartPr/>
                <p14:nvPr/>
              </p14:nvContentPartPr>
              <p14:xfrm>
                <a:off x="8464061" y="4442766"/>
                <a:ext cx="149400" cy="165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474A06-87BB-154C-916B-8F0A1DD379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28061" y="4406766"/>
                  <a:ext cx="221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A46F01-1E52-EA49-B708-0B3DE39346CB}"/>
                    </a:ext>
                  </a:extLst>
                </p14:cNvPr>
                <p14:cNvContentPartPr/>
                <p14:nvPr/>
              </p14:nvContentPartPr>
              <p14:xfrm>
                <a:off x="7679981" y="2558526"/>
                <a:ext cx="1563120" cy="1730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A46F01-1E52-EA49-B708-0B3DE39346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44341" y="2522526"/>
                  <a:ext cx="1634760" cy="180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1D7EE9-E9A7-6C45-99D9-6F3ED7F2B725}"/>
              </a:ext>
            </a:extLst>
          </p:cNvPr>
          <p:cNvSpPr txBox="1"/>
          <p:nvPr/>
        </p:nvSpPr>
        <p:spPr>
          <a:xfrm>
            <a:off x="6943725" y="907782"/>
            <a:ext cx="4687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TCP/IP, BGP, DNS attacks?</a:t>
            </a:r>
          </a:p>
          <a:p>
            <a:r>
              <a:rPr lang="en-US" dirty="0"/>
              <a:t>TLS is all that stands between us and oblivion…</a:t>
            </a:r>
          </a:p>
        </p:txBody>
      </p:sp>
    </p:spTree>
    <p:extLst>
      <p:ext uri="{BB962C8B-B14F-4D97-AF65-F5344CB8AC3E}">
        <p14:creationId xmlns:p14="http://schemas.microsoft.com/office/powerpoint/2010/main" val="344604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6DFBB43-80CD-5D4E-9800-C9C9C4AFC4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DigiNotar Break-In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70045BA-77EF-EF44-B92E-8EE54A99B9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6200747" cy="3849624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In June 2011, “</a:t>
            </a:r>
            <a:r>
              <a:rPr lang="en-US" altLang="ja-JP" sz="2400" dirty="0" err="1">
                <a:ea typeface="ＭＳ Ｐゴシック" panose="020B0600070205080204" pitchFamily="34" charset="-128"/>
              </a:rPr>
              <a:t>ComodoHacker</a:t>
            </a:r>
            <a:r>
              <a:rPr lang="en-US" altLang="ja-JP" sz="2400" dirty="0">
                <a:ea typeface="ＭＳ Ｐゴシック" panose="020B0600070205080204" pitchFamily="34" charset="-128"/>
              </a:rPr>
              <a:t>” broke into a Dutch certificate authority, </a:t>
            </a:r>
            <a:r>
              <a:rPr lang="en-US" altLang="ja-JP" sz="2400" dirty="0" err="1">
                <a:ea typeface="ＭＳ Ｐゴシック" panose="020B0600070205080204" pitchFamily="34" charset="-128"/>
              </a:rPr>
              <a:t>DigiNotar</a:t>
            </a:r>
            <a:r>
              <a:rPr lang="en-US" altLang="ja-JP" sz="2400" dirty="0">
                <a:ea typeface="ＭＳ Ｐゴシック" panose="020B0600070205080204" pitchFamily="34" charset="-128"/>
              </a:rPr>
              <a:t> 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Security of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DigiNotar</a:t>
            </a:r>
            <a:r>
              <a:rPr lang="en-US" altLang="en-US" sz="2400" dirty="0">
                <a:ea typeface="ＭＳ Ｐゴシック" panose="020B0600070205080204" pitchFamily="34" charset="-128"/>
              </a:rPr>
              <a:t> servers: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All core certificate servers in a single Windows domain, controlled by a single admin password (Pr0d@dm1n)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Software on public-facing servers out of date, unpatched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Tools used in the attack would have been easily detected by an antivirus… if it had been present</a:t>
            </a:r>
          </a:p>
        </p:txBody>
      </p:sp>
      <p:pic>
        <p:nvPicPr>
          <p:cNvPr id="52228" name="Picture 2" descr="http://www.kodision.com/media/PartnerDigiNotarLogo.png">
            <a:extLst>
              <a:ext uri="{FF2B5EF4-FFF2-40B4-BE49-F238E27FC236}">
                <a16:creationId xmlns:a16="http://schemas.microsoft.com/office/drawing/2014/main" id="{86D55D42-F9D9-FA4F-8E37-D098EE157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019" y="505206"/>
            <a:ext cx="2258299" cy="97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Y Asian Confuse | Jackie chan meme, Jackie chan, Diabetes memes">
            <a:extLst>
              <a:ext uri="{FF2B5EF4-FFF2-40B4-BE49-F238E27FC236}">
                <a16:creationId xmlns:a16="http://schemas.microsoft.com/office/drawing/2014/main" id="{22098AD1-87B1-6546-8870-4C1B480F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547" y="4011334"/>
            <a:ext cx="2864262" cy="18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058B66-0CC1-C344-942E-4D84E3D3F392}"/>
              </a:ext>
            </a:extLst>
          </p:cNvPr>
          <p:cNvSpPr txBox="1"/>
          <p:nvPr/>
        </p:nvSpPr>
        <p:spPr>
          <a:xfrm>
            <a:off x="7267547" y="1996388"/>
            <a:ext cx="4240771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1"/>
            <a:r>
              <a:rPr lang="en-US" altLang="en-US" sz="1600" dirty="0">
                <a:ea typeface="ＭＳ Ｐゴシック" panose="020B0600070205080204" pitchFamily="34" charset="-128"/>
              </a:rPr>
              <a:t>Message found in scripts used to generate fake certificates: </a:t>
            </a: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“T</a:t>
            </a:r>
            <a:r>
              <a:rPr lang="en-US" altLang="ja-JP" sz="1600" dirty="0">
                <a:latin typeface="Courier" pitchFamily="2" charset="0"/>
                <a:ea typeface="ＭＳ Ｐゴシック" panose="020B0600070205080204" pitchFamily="34" charset="-128"/>
              </a:rPr>
              <a:t>HERE IS NO ANY HARDWARE OR SOFTWARE IN THIS WORLD EXISTS WHICH COULD STOP MY HEAVY ATTACKS MY BRAIN OR MY SKILLS OR MY WILL OR MY EXPERTISE"</a:t>
            </a:r>
          </a:p>
        </p:txBody>
      </p:sp>
    </p:spTree>
    <p:extLst>
      <p:ext uri="{BB962C8B-B14F-4D97-AF65-F5344CB8AC3E}">
        <p14:creationId xmlns:p14="http://schemas.microsoft.com/office/powerpoint/2010/main" val="172609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4C2FB964-BCE3-4949-81F5-ED9A363AE1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Consequences of the </a:t>
            </a:r>
            <a:r>
              <a:rPr lang="en-US" altLang="en-US" sz="4400" dirty="0" err="1">
                <a:solidFill>
                  <a:schemeClr val="tx1"/>
                </a:solidFill>
                <a:ea typeface="ＭＳ Ｐゴシック" panose="020B0600070205080204" pitchFamily="34" charset="-128"/>
              </a:rPr>
              <a:t>DigiNotar</a:t>
            </a:r>
            <a:r>
              <a:rPr lang="en-US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Hack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19D4C91B-DB41-E945-907E-64136EF4C9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37858" y="604632"/>
            <a:ext cx="5647076" cy="5475563"/>
          </a:xfrm>
        </p:spPr>
        <p:txBody>
          <a:bodyPr anchor="ctr"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Break-in not detected for a month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Rogue certificates issued for *.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google.com</a:t>
            </a:r>
            <a:r>
              <a:rPr lang="en-US" altLang="en-US" sz="2400" dirty="0">
                <a:ea typeface="ＭＳ Ｐゴシック" panose="020B0600070205080204" pitchFamily="34" charset="-128"/>
              </a:rPr>
              <a:t>, Skype, Facebook,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www.cia.gov</a:t>
            </a:r>
            <a:r>
              <a:rPr lang="en-US" altLang="en-US" sz="2400" dirty="0">
                <a:ea typeface="ＭＳ Ｐゴシック" panose="020B0600070205080204" pitchFamily="34" charset="-128"/>
              </a:rPr>
              <a:t>, and 527 other domains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99% of revocation lookups for these certificates originated from Iran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Evidence that rogue certificates were being used, most likely by Iranian government or Iranian ISPs to intercept encrypted communications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300,000 users were served rogue certificates (95% in Iran)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F5928-69AA-A249-8E77-4DFC10D912E8}"/>
              </a:ext>
            </a:extLst>
          </p:cNvPr>
          <p:cNvSpPr txBox="1"/>
          <p:nvPr/>
        </p:nvSpPr>
        <p:spPr>
          <a:xfrm>
            <a:off x="10507442" y="2960419"/>
            <a:ext cx="1428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Textbook “man in the middle”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5E4020-2F3D-9245-A689-59703043ABA5}"/>
              </a:ext>
            </a:extLst>
          </p:cNvPr>
          <p:cNvGrpSpPr/>
          <p:nvPr/>
        </p:nvGrpSpPr>
        <p:grpSpPr>
          <a:xfrm>
            <a:off x="10348449" y="3942093"/>
            <a:ext cx="512640" cy="427320"/>
            <a:chOff x="10348449" y="3942093"/>
            <a:chExt cx="51264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7104F8-180F-5143-A882-40880C09BADD}"/>
                    </a:ext>
                  </a:extLst>
                </p14:cNvPr>
                <p14:cNvContentPartPr/>
                <p14:nvPr/>
              </p14:nvContentPartPr>
              <p14:xfrm>
                <a:off x="10348449" y="3942093"/>
                <a:ext cx="512640" cy="374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7104F8-180F-5143-A882-40880C09BA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39449" y="3933453"/>
                  <a:ext cx="530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957187-38EF-934B-BC09-23C5E1BE27A6}"/>
                    </a:ext>
                  </a:extLst>
                </p14:cNvPr>
                <p14:cNvContentPartPr/>
                <p14:nvPr/>
              </p14:nvContentPartPr>
              <p14:xfrm>
                <a:off x="10348449" y="4333053"/>
                <a:ext cx="145440" cy="3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957187-38EF-934B-BC09-23C5E1BE27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39809" y="4324053"/>
                  <a:ext cx="163080" cy="5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0393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>
            <a:extLst>
              <a:ext uri="{FF2B5EF4-FFF2-40B4-BE49-F238E27FC236}">
                <a16:creationId xmlns:a16="http://schemas.microsoft.com/office/drawing/2014/main" id="{50F5DC85-627C-9A49-9DA4-0244E9274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814690"/>
            <a:ext cx="10154356" cy="4315178"/>
          </a:xfrm>
        </p:spPr>
        <p:txBody>
          <a:bodyPr>
            <a:noAutofit/>
          </a:bodyPr>
          <a:lstStyle/>
          <a:p>
            <a:pPr fontAlgn="t">
              <a:buFont typeface="Monotype Sorts" pitchFamily="2" charset="2"/>
              <a:buNone/>
            </a:pP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Most sophisticated hack of all time … I’m really sharp, powerful, dangerous and smart!</a:t>
            </a:r>
          </a:p>
          <a:p>
            <a:pPr fontAlgn="t">
              <a:buFont typeface="Monotype Sorts" pitchFamily="2" charset="2"/>
              <a:buNone/>
            </a:pP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My country should have control over Google, Skype, Yahoo, etc. […] I’m breaking all encryption algorithms and giving power to my country to control all of them.</a:t>
            </a:r>
          </a:p>
          <a:p>
            <a:pPr fontAlgn="t">
              <a:buFont typeface="Monotype Sorts" pitchFamily="2" charset="2"/>
              <a:buNone/>
            </a:pP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You only </a:t>
            </a:r>
            <a:r>
              <a:rPr lang="en-US" altLang="en-US" sz="1600" dirty="0" err="1">
                <a:latin typeface="Courier" pitchFamily="2" charset="0"/>
                <a:ea typeface="ＭＳ Ｐゴシック" panose="020B0600070205080204" pitchFamily="34" charset="-128"/>
              </a:rPr>
              <a:t>heards</a:t>
            </a: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 Comodo (successfully issued 9 certs for me -thanks by the way-), </a:t>
            </a:r>
            <a:r>
              <a:rPr lang="en-US" altLang="en-US" sz="1600" dirty="0" err="1">
                <a:latin typeface="Courier" pitchFamily="2" charset="0"/>
                <a:ea typeface="ＭＳ Ｐゴシック" panose="020B0600070205080204" pitchFamily="34" charset="-128"/>
              </a:rPr>
              <a:t>DigiNotar</a:t>
            </a: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 (successfully generated 500+ code signing and SSL certs for me -thanks again-), </a:t>
            </a:r>
            <a:r>
              <a:rPr lang="en-US" altLang="en-US" sz="1600" dirty="0" err="1">
                <a:latin typeface="Courier" pitchFamily="2" charset="0"/>
                <a:ea typeface="ＭＳ Ｐゴシック" panose="020B0600070205080204" pitchFamily="34" charset="-128"/>
              </a:rPr>
              <a:t>StartCOM</a:t>
            </a: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 (got connection to HSM, was generating for twitter, google, etc. CEO was lucky enough, but I have ALL emails, database backups, customer data which I'll publish all via </a:t>
            </a:r>
            <a:r>
              <a:rPr lang="en-US" altLang="en-US" sz="1600" dirty="0" err="1">
                <a:latin typeface="Courier" pitchFamily="2" charset="0"/>
                <a:ea typeface="ＭＳ Ｐゴシック" panose="020B0600070205080204" pitchFamily="34" charset="-128"/>
              </a:rPr>
              <a:t>cryptome</a:t>
            </a: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 in near future), GlobalSign (I have access to their entire server, got DB backups, their </a:t>
            </a:r>
            <a:r>
              <a:rPr lang="en-US" altLang="en-US" sz="1600" dirty="0" err="1">
                <a:latin typeface="Courier" pitchFamily="2" charset="0"/>
                <a:ea typeface="ＭＳ Ｐゴシック" panose="020B0600070205080204" pitchFamily="34" charset="-128"/>
              </a:rPr>
              <a:t>linux</a:t>
            </a: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 / tar </a:t>
            </a:r>
            <a:r>
              <a:rPr lang="en-US" altLang="en-US" sz="1600" dirty="0" err="1">
                <a:latin typeface="Courier" pitchFamily="2" charset="0"/>
                <a:ea typeface="ＭＳ Ｐゴシック" panose="020B0600070205080204" pitchFamily="34" charset="-128"/>
              </a:rPr>
              <a:t>gzipped</a:t>
            </a: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 and downloaded, I even have private key of their OWN </a:t>
            </a:r>
            <a:r>
              <a:rPr lang="en-US" altLang="en-US" sz="1600" dirty="0" err="1">
                <a:latin typeface="Courier" pitchFamily="2" charset="0"/>
                <a:ea typeface="ＭＳ Ｐゴシック" panose="020B0600070205080204" pitchFamily="34" charset="-128"/>
              </a:rPr>
              <a:t>globalsign.com</a:t>
            </a: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 domain, </a:t>
            </a:r>
            <a:r>
              <a:rPr lang="en-US" altLang="en-US" sz="1600" dirty="0" err="1">
                <a:latin typeface="Courier" pitchFamily="2" charset="0"/>
                <a:ea typeface="ＭＳ Ｐゴシック" panose="020B0600070205080204" pitchFamily="34" charset="-128"/>
              </a:rPr>
              <a:t>hahahaa</a:t>
            </a:r>
            <a:r>
              <a:rPr lang="en-US" altLang="en-US" sz="1600" dirty="0">
                <a:latin typeface="Courier" pitchFamily="2" charset="0"/>
                <a:ea typeface="ＭＳ Ｐゴシック" panose="020B0600070205080204" pitchFamily="34" charset="-128"/>
              </a:rPr>
              <a:t>).... BUT YOU HAVE TO HEAR SO MUCH MORE! SO MUCH MORE! At least 3 more, AT LEAST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786F36-65CF-6E41-8DE1-5600B903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Message from the Attacker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758CE-0920-EB4A-9381-D1685DCA5EDF}"/>
              </a:ext>
            </a:extLst>
          </p:cNvPr>
          <p:cNvSpPr txBox="1"/>
          <p:nvPr/>
        </p:nvSpPr>
        <p:spPr>
          <a:xfrm>
            <a:off x="8266159" y="389578"/>
            <a:ext cx="3491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i="1" dirty="0"/>
              <a:t>http://</a:t>
            </a:r>
            <a:r>
              <a:rPr lang="en-US" altLang="en-US" sz="1600" i="1" dirty="0" err="1"/>
              <a:t>pastebin.com</a:t>
            </a:r>
            <a:r>
              <a:rPr lang="en-US" altLang="en-US" sz="1600" i="1" dirty="0"/>
              <a:t>/u/</a:t>
            </a:r>
            <a:r>
              <a:rPr lang="en-US" altLang="en-US" sz="1600" i="1" dirty="0" err="1"/>
              <a:t>ComodoHacker</a:t>
            </a:r>
            <a:endParaRPr lang="en-US" altLang="en-US" sz="1600" i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ED184D-5C29-6245-9A76-3AE89DCC0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8400" y="4763911"/>
            <a:ext cx="2206978" cy="838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5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CF14B23D-FE3D-7B49-B20B-96D686CBD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Rogue Certificates in the Wild</a:t>
            </a:r>
          </a:p>
        </p:txBody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A369A2B0-C1DE-FD41-B9E2-90E669E371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8065911" cy="1780258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In Jan 2013,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TurkTrust</a:t>
            </a:r>
            <a:r>
              <a:rPr lang="en-US" altLang="en-US" sz="2000" dirty="0">
                <a:ea typeface="ＭＳ Ｐゴシック" panose="020B0600070205080204" pitchFamily="34" charset="-128"/>
              </a:rPr>
              <a:t> (a root CA) accidentally issued intermediate CA certificates to customers who requested regular certificates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Ankara transit authority used its certificate to issue a fake *.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google.com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 certificate in order to intercept and filter SSL traffic from its network</a:t>
            </a:r>
          </a:p>
        </p:txBody>
      </p:sp>
      <p:sp>
        <p:nvSpPr>
          <p:cNvPr id="55300" name="AutoShape 2" descr="data:image/jpeg;base64,/9j/4AAQSkZJRgABAQAAAQABAAD/2wCEAAkGBhQSEBUUExQUFBUUGBUVFhUYFRYYFhwWFRQWFBQUFRQXGycfFx0kGRQWHy8gJCcpLCwsFh4xNTAqNSYrLCkBCQoKDgwOGg8PGiokHyUtLC4sLC8pLCwsKiwxKSoyLSwvKSwyLCovLCwsLDUsLDQsLCwsLCwsLCwsLCksLCksLP/AABEIAKwAmAMBIgACEQEDEQH/xAAbAAABBQEBAAAAAAAAAAAAAAAAAwQFBgcBAv/EAEMQAAIABAMDBwgIBQMFAAAAAAECAAMEERIhMQUGQRNRYXFykbEHFCIyQmKBkhcjUqHB0dLhFTNTgpOisvAWJDRDY//EABsBAAEFAQEAAAAAAAAAAAAAAAABAgMEBQYH/8QAMxEAAQQABAQEBAUFAQAAAAAAAQACAxEEITFBBRITUSJhcdEygZGhI1KSwfAUFUJDsQb/2gAMAwEAAhEDEQA/ANmRC5YlmFiQADbSPXmfvP8AMY7R6N228YXgQm/mfvP8xg8z95/mMOIIEJv5n7z/ADGDzP3n+Yw4ggQm/mfvP8xg8z95/mMKzJwUXYgDpNoi6jeiQntX6oQuA1UjInv+EEp/5n7z/MYPM/ef5jEDN35ljRCfjb8IS/68X+kfm/aGdVndWRgMQf8ABWPzP3n+YweZ+8/zGICXvyh1Qj43/CJCm3pkP7VuuFEjTumPwc7My0p/5n7z/MYPM/ef5jCkqerC6kEdBhSHqsRWqb+Z+8/zGDzP3n+Yw4ggSJv5n7z/ADGDzP3n+Yw4ggQmroUKkMxuQCCb6wR7rNF7a+MECEUejdtvGF4Qo9G7beMLwIRBBDDa+2Ep0u2p0XiYQmsynMY555WjNO59QqC7EADiYqu1d9dVkj+4/gIru1dtTJ7XY5cANBDC8VHzk5NXSYXhLWjmlzPbZOqraUyYbsxMN7x5vHqXLZtAT8Mu+K5sraDWsFDIIvBeERUrcLiW5NgAbm/wgq6lZTYXax10OnXAnb0lrwXjoQGXygdMJ43tx6Y8AwUkBBTmmr3lm6sR8YsuzN9iMpov7w/GKjeC8ObIW6KtPg4ph4h81rNNVLMXEhBELRlmzdrzJDXQ9Y4RoOx9tpULcZMNV/KLscocuYxnD34fMZt7qSgggiVZyQrNF7a+MEFZovbXxggQij0btt4wvCFHo3bbxhZmAFzkBmTAhM9rbUWRLLt8BznmjNNo7Sec5Zze/cOqHW8m2zUTTb1FyUdHP8YiLxRlk5jQ0XX8NwIhZzu+I/Ze7wFoSmTQouchEDX7RMw2GS835xXJpbTIy8qUfauJwkoBmY2BPq/vCO13qJPotNJWYD6uQytcdGohCh2JNeXyqEC2a85txEMqraDzSGdsVhlw16IQkgZqRsbS+m0QNfVFLjDY0BJQ3uFJA67QpW7QeewL2vkoAFhmeuHmyNv8jLZMGK5JB6xo0RKgk2tcngAdTzCG7ZFTCy8lwArQp/tPZDyAuIghr6XtcdH4w0k1DIbqxEK1zzbgTsdwPRDAjLohrCHXJOjBLfFRUxS7dOkwX6Rr8RxiWlzgwupuIqV4WpaxpZuPiOBhQ5RvgBzarTihxRVzSnDIbERHU1WHW4+IhbFEgO4VJ8YcC1wWq7F2utRLxDUWxDmP5RIRlmwdsmnmhvZOTDnEahKmhgGBuCLg9BjQik5wuM4hgzhpMtDok6zRe2vjBBWaL218YIlWcij0btt4xBb7bW5KTgB9KZcf2jXxAido9G7beMZtvjtHlKphwT0B8NfvJiGZ3K1aXDMP1pxegzUPeOFo83hntOqwpYamM613AFmkx2nXYzYaCGN45eAGGEq40cooJ9T7YmpLMtWspvwzF9bHhDKLVsvYch6cMwuWBJbFmDzA6C0VS/8Az8Yc4EVahhkY5zuUV3Vkot2UeQHLNiZcQIIwjotaIPZ1ZycxJlr2zt1jO0cSvcJgDsFPs3y6YbkwEjZKyN/iDzYKl9u7ZE8phUgLfXUlrfdlEVeLFtjZ1OlOGQjFlhIa5a+t+f8ACK5eB4zzSYZzSymjILt4Lxy8F4YrFpxSVZRrj4xYpc0MLjjFVvEpsiq9k/CHAqCVt5qYvF/3E2tjlmUxzTMdk/kfERnt4lt19oclVIeDHAepsvG0WIn8rlj8Rw/WgPcZhadWaL218YI5WaL218YI0Vwy8yZmFHJ4M57s4xybPLMWOrEses5nxjW6s/8AbT+qd/tMY6rZRTxJ0XT8AaPG70/dK4octuHV1KrMliVgYejicg9wUwxLRoG0NuzKeno6enCmfUAKha+FQqgu557XGUQxtDr5lq47ETQcohqzevYC1S/osruaR/lP6IPosruaR/lP6IvdRtOdTyZSzquWZs2fLlpMWTdTiYHkyqnIkAjFwvHvZ++EoMyzZ2MmqemW0plAe90lk8bAgYtDE3Qj3WSeK46rbR9AVQx5MNoAWHJAHUcs1j8MEefosruaR/lP6I0qbvrTLLZ8TELNaQAEcs0xPWWWoF30OYyyMJzd/KRUlPyhInBzLsjknk7B1wgXDAkC2sL0Y+/3TBxXHnRg/SqpsfyazEl2mpKZze/pEi18gDbLKIed5K63E2EScNzhvNN8N8r+hzRcto73co9A9NM+qqJrI4KjMKpupxC6m8SO7+2mmU06YZnLmW84C0sp6hNpduNtL8YOlG7JJ/cMdGOoaz2o5ZkfLRZ5T+SmsLDHyIW+ZEwk26BhiYqPJWSllAVrZNyjHPpGkS+628016Z62pqJTSQhYy5cv0pZBzBIJLZcInDvZT4iuJriT5x6rfy+fTXo1gbFHSSbiOOD6yy7A0sx+iyu5pH+Vv0QfRZXc0j/Kf0Ro9Bv1SzmZUdiVlmbmji6AXYrcelbjaHFHvZTzWlKrEmfLM2X6LC6LqTcZa6GDoRHdOdxfHt1aP0rMPosruaR/lP6I9yPJlXKwa0nL/wCp/RGg/SBSWdg7MiMqlxLcoS7YAEa1mz5ok6HbkqdOnSUJLyCgmDCQBjBK2JFjkDpCiCPYpHcXxzRbmj6fzushvAHtmNYU2kuGfNHNMcf6jDe8UjkV07fG0HuFsqz8cqU/2jLbvsYIYbBmYqKnPY+42jsaw0XnMjeV5HmnNd/4tR2Z3+0xjStlG2LJxy5i/aMxe/KMOl3AAORGRHSMiO+KeK2XTf8AnyKkHp+6VY5Retr7PnPL2fV06csaYHHKBALS5iqrYScrjDpFCxRbtieUyTTSVkzEmsyDVQtrHTUxFCW5grQ4pHK4MdELIvLyIpRkrduoSQJkukmIsvaKVKyPRx8iqKPRF9bi2sSFLu/UNSVrmQ6TvPPO5KNhLGxRwAQSOBXWJL6YqX+lP+Vfzg+mKl/pT/lX9UT/AIf5lkEY8/6t73+ijq/daoSmoJiJNLSmmvPSWVE0NUWZnXEbEggi2frQtSbuus/ZrS5M8S0ereZyuEshmYSC+HIXN7Q7+mOl/pT/AJV/OF6LysUsx8OGal9CwUAnmvfWHfh91G5uODc4zv8Ae/cqD2Ru/UKlAGkuOTq57vkPRRr4WOehvFl3HpJsiln8pKYNy091Q2BYFiy2ztnBtLylU0kAsHJOirhJ69chEf8ATFS/0p/yr+qAGNp1THx4ydldM0fcn91Ftu9PqHrJkmkekSbTshlsUBmTibghVNhbPPL1o7Q0NTMd2almywKEyFxYbs6i1gAcr8LxNUPlVp5swIsqdc31CgZZ88TH/WEr7D/d+cKAw7pXvxTPC6P01/m26qlBu9Px0o5JltQTZTEgALMYZIx54a7ubJqnmUyvTzZIlUs6nLthtjNrEWJIHXrFg2l5UaeS+Bpc4mwNwFtY/wB0ND5YqX+lP+Vf1QhMfdOa3GObYiu9/r7qKmbOqjsnzTzSYs2maS2WArMCzLkyyDmbC8T241LOFZXz5sh5KzzIZA+G5Cq4Pqki4y74ll3xl29SYOj0e7WGO2d/5UmXfk5hxHALYcmb1b56XhaYM70UJdiJA6MR/F7gn7hZ/tObinzTzzH/ANxhsTCeLn1jxOm2UnmBMZ5zK7VjeVgHYLXt21tQU1+ZPvMEPqWn5OnkJphEpT1gAH745GuNF5tIeZ5PmndJo3bbxjHt7KDka2ctrBm5ReqZ6R/1Yo2Ck0btt4xSfKnsglJdSo/l3SZ2HIwt/aw7nMQzt5mLT4PiBDiQDo7L2Wf3hhtVPVbm9E9R0Pf4w8vHmYgYEHQ5GM1d2RYUReC8ecBUlW1HHnHAx2FpMBtdvBHIIEqIl6LdmdMXF6KA5jETc9NgMhEO3f0RpsqaGUFc1IBFtLcIexoOqp4qd0QHKqIEmUk9S65jPI5MuhsYtK700+G+Mj3cLYu60Ru+0xbSl9oFj04bWPebd0VeFvkNBNEbcSwPfkU+2vtHlppe1hkFHQOfphhj5jnE7urstZrMzgMqWAB0xHM4hxFrRaKrZcqYuFkW3AgAEdIPCAMLhaV+KZCemBok9n7blzUBDAN7Sk2IPHXUdMRe29qJMYS0IYIcTkZi+YVb8TqfgIqtZJ5N2Q5lWK9ZBsO+JGjp8CW4nNuuAvySR4RgeHA+adXh/sGg5eqky+BcM3ZQ4mv0G1vjEbeL55LNkkmZUsMv5Ur4G81h8cK/2mCFvM8J3EpxBh3O30HzV+q9F7a+MEcq9F7a+MEai87RS6N228YKylWbLaW4urgqw6CLGOUujdtvGFoEoNZrB9q7KelnvImZlPVb7cs3wP12Fj0gw1vGu77bpiskgpYT5dzLY5A31lsfsmw6jnGW7H2Q9RP5EfVuCeUx5FMPrXHEj7+rOMyWItdku84dxJk0NyGi0Z+687T3bY0yVCMrrmCy39BvsTBzHn/4a6GzsRYjURos/epKdlp6KWsySDhmXUEz2aykA/jxy4RF7w7AppFQEm3JZCSqE/UsxGAFtZigXNvd6YHNGyI8RJfjabNlvcjzGx/76qnwXhXadOJU11BLorELMw4bj3l1X9oQDXiMilea8OFr1Dqm2pNliyTGUcwII+AN7Q0ghE4gHVPKWmmVEywOJjmWYmwHOTEzN3LYLdZgY82G1+o3hPcucBNmKdWVcPThLXH3jui3kxMxgItZuJxD438rdFRtg7Y82dg4OFrBhbNWW+dviYnavfGQi3UlzwXCwz4XJEVXatSJtRMMoYgW1Hq5AC9+sRHrPOMrKAmzRqx/lJ8eJ1gbYyCdMInU9wzP3+SVn1pWaLgPPmklUvYKCbszHgdYmrxCTdgS3VrMTMvi5W92DcBfm6IX2XVzSCk5DjUhQVF8ZPqhRxJhrwCPCpcPJIx5EoyOlZgVsfNTdDQTKiakmV68w2B4KPac9AGfcOMblszZ6SJKSpYsqKFHw4nriu7h7o+aSzMm2M+aBi4hF1EtfxPE9Qi1xdgj5BnquV4tj/6qWm/CNPNI1Wi9tfGCCp9ntr4xyJ1jopva7beMLQhT+1228YVvAheoqW+m44qvrZJEuoUWvoswfYmEfc3C/NFrvBeEc0OFFSxTPheHsNFY9uUFlVxWevJzUVuTSZlaaR6NzpnnYjph1sfYMxZsyr2gpVZJ5RsVjyk291C55gEZf2xf94t1JFaoE1fSX1Ji5TF6m4joOUZnvHujXSFs7zaqQujI7sVHEmSxOE8xFx1RUdGWDS6XSwY9uJceZwaXAA+g/KdrUpUypLUvnlbKms1TMJBkj+VLA9HFoCthc31JiA2juIDMkCmYTFqlZ5Tj6s2UKWxjT2hnaJ3Zm/fLV0gSmMulwrKMpiuHJTm2oGdheHexdqTJm0aiZOIIo5c4IFAChS3o26SFBhpDXfz6qUGeEEkZAXV2M8mgDYg1dFZ2mwJzGZyd35K/KHDcLhJBJYEcx7ojsQ/qye8xoe91TydNTy6YYKSehcketMfIss1+JzvbjnwEZnN2fK88ReTTCZbG2EWvcZ2iPlaCQVc60pY2RoABNVZvWs/mlplSiZtPQHUYQS3WLG8LVO8QaSXMybPVCAyliLA5XZMsQ67wzqpbS6tRKWX6cuwDZAYTwtHNmysU2ek6wmTAAQBZSliAV5zDgBVqB0krpOnQuyLrK6sZk7+ie7anNLlpNlH0ZZDMoyDIbX0/5nDJdmGWrfXhKdjjyymEH2cXN1R1RPWQZLKlgCnKs3o4eBtzxcN3fJ7UVUtFEsJKW31s5Tw4pK9ZvjYdMDQR4Rn7ImdG5xkktuQ1seLceYO9KqbAoiZ+KTLdVmAIkrV5jfaC8Osxtu5O4Xm5E+owtP8AZUZrKBvfCeLEHNvgOmX3b3PkUQugxTCLNNaxc9APsjoFhE5FpkdHmdqsDEY8mPoRZN38/YeS9QR5vBeJllJOp9ntr4xyCo9ntr4wQIRT+1228YUvCUj2u03jCl4ELt4Lxy8F4ELsF45eEJlWOGfhAlAtRe2Ny6SpJaZJXGf/AGJ6D/FlsT8YqlX5L2l4vNq1kDCzJMXFiHBSyFSRmdQdYvLYi1mJglyxcjoNojcxp1CuxYqeLJrjX1CzOfultFZHm4NPNlBsYGJgVa97qWXLXTpMRDeTmsMwTOSl4gCo+uFrHowxsc0WAHxJhufWiLottXRxSYDbW9N+6ypfJpVu6syyEKXwsZjNa+uSpE7QeSQMwafVC44SpYU9XKTCT3AReGOcCm/VDhC0JknE8Q+/FV9gE32RuPR0xDJJVnGkx/Tf4M17fCJ6IxKgjS9vu7odS6zny6eETAAaLMkc95txtOYI4DBeFUS7eC8cvBeBCTqPZ7a+MdjzP9ntL4wQIRJ9rtN4wpHqbSAkkFhfWxjx5l7z94/KBC7Hl3A1jvmXvP3j8o8ts8HVn7/2gQkMRc8w5o4FDZAWPCHA2cB7T9/7Qfw4fafv/aEpP5gkgbgEWvpHDMAIPfaFjs4fafv/AGjn8MX7T9/7QUiwmxm5WPwhDD0xIfwxedu/9oP4YvO/f+0FJeYJhbpgw69MP/4YvO/f+0H8MXnfv/aCklhMWyEc6Lw//hi879/7Rz+Frzt3/tBSXnTWTOIP4Q9SYCMo8DZa879/7R6XZ4GjP3/tCppIK9wRzzL3n7x+UHmXvP3j8oE1eJ3s9pfGCFpVIAbksbaXMECF/9k=">
            <a:extLst>
              <a:ext uri="{FF2B5EF4-FFF2-40B4-BE49-F238E27FC236}">
                <a16:creationId xmlns:a16="http://schemas.microsoft.com/office/drawing/2014/main" id="{91AC5686-6C4D-654D-BC1E-D3097D11A5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94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5301" name="Picture 4" descr="http://t3.gstatic.com/images?q=tbn:ANd9GcQHUTpv_oNyBNevPXJi40DKKU1SkCXwBz5urQT9a09oXUY94EMw">
            <a:extLst>
              <a:ext uri="{FF2B5EF4-FFF2-40B4-BE49-F238E27FC236}">
                <a16:creationId xmlns:a16="http://schemas.microsoft.com/office/drawing/2014/main" id="{82DE49F2-F860-1F47-AE78-EDCB5AADD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326" y="488244"/>
            <a:ext cx="16668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Ankara bus terminal – Seattle Transit Blog">
            <a:extLst>
              <a:ext uri="{FF2B5EF4-FFF2-40B4-BE49-F238E27FC236}">
                <a16:creationId xmlns:a16="http://schemas.microsoft.com/office/drawing/2014/main" id="{3E409A65-63D5-8047-8879-4EB1C9C96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110" y="3675406"/>
            <a:ext cx="3386667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6DF671-8104-9844-9BE2-E625F5D6B619}"/>
              </a:ext>
            </a:extLst>
          </p:cNvPr>
          <p:cNvSpPr txBox="1"/>
          <p:nvPr/>
        </p:nvSpPr>
        <p:spPr>
          <a:xfrm>
            <a:off x="4357510" y="4390868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guys gained the ability to intercept HTTPS traffic to any website in the world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0344D3-8A73-A342-8A92-258A224C0174}"/>
              </a:ext>
            </a:extLst>
          </p:cNvPr>
          <p:cNvGrpSpPr/>
          <p:nvPr/>
        </p:nvGrpSpPr>
        <p:grpSpPr>
          <a:xfrm>
            <a:off x="7410075" y="4852533"/>
            <a:ext cx="561240" cy="279720"/>
            <a:chOff x="7477809" y="4852533"/>
            <a:chExt cx="5612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D480058-A50A-6D4D-A4E3-F1E275F6EF3D}"/>
                    </a:ext>
                  </a:extLst>
                </p14:cNvPr>
                <p14:cNvContentPartPr/>
                <p14:nvPr/>
              </p14:nvContentPartPr>
              <p14:xfrm>
                <a:off x="7477809" y="4852533"/>
                <a:ext cx="561240" cy="134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D480058-A50A-6D4D-A4E3-F1E275F6EF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41809" y="4816893"/>
                  <a:ext cx="632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D0CAB4-299D-674B-B1AA-3AD9EF8A4ACC}"/>
                    </a:ext>
                  </a:extLst>
                </p14:cNvPr>
                <p14:cNvContentPartPr/>
                <p14:nvPr/>
              </p14:nvContentPartPr>
              <p14:xfrm>
                <a:off x="7773729" y="4982133"/>
                <a:ext cx="231120" cy="150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D0CAB4-299D-674B-B1AA-3AD9EF8A4A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38089" y="4946133"/>
                  <a:ext cx="302760" cy="221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561AE7B-94D8-284D-9655-DC79E1F1D8A7}"/>
              </a:ext>
            </a:extLst>
          </p:cNvPr>
          <p:cNvSpPr txBox="1"/>
          <p:nvPr/>
        </p:nvSpPr>
        <p:spPr>
          <a:xfrm>
            <a:off x="536135" y="3978091"/>
            <a:ext cx="3236206" cy="172354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sx="102744" sy="102744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en-US" b="1" dirty="0">
                <a:ea typeface="ＭＳ Ｐゴシック" panose="020B0600070205080204" pitchFamily="34" charset="-128"/>
              </a:rPr>
              <a:t>More rogue certs (2015)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MCS Holdings (Egypt) for Google domains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panose="020B0600070205080204" pitchFamily="34" charset="-128"/>
              </a:rPr>
              <a:t>Root CA: CNNIC (China)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 err="1">
                <a:ea typeface="ＭＳ Ｐゴシック" panose="020B0600070205080204" pitchFamily="34" charset="-128"/>
              </a:rPr>
              <a:t>WoSign</a:t>
            </a:r>
            <a:r>
              <a:rPr lang="en-US" altLang="en-US" dirty="0">
                <a:ea typeface="ＭＳ Ｐゴシック" panose="020B0600070205080204" pitchFamily="34" charset="-128"/>
              </a:rPr>
              <a:t> (Chinese CA) for </a:t>
            </a:r>
            <a:r>
              <a:rPr lang="en-US" altLang="en-US" dirty="0" err="1">
                <a:ea typeface="ＭＳ Ｐゴシック" panose="020B0600070205080204" pitchFamily="34" charset="-128"/>
              </a:rPr>
              <a:t>Github</a:t>
            </a:r>
            <a:r>
              <a:rPr lang="en-US" altLang="en-US" dirty="0">
                <a:ea typeface="ＭＳ Ｐゴシック" panose="020B0600070205080204" pitchFamily="34" charset="-128"/>
              </a:rPr>
              <a:t> and Alibaba</a:t>
            </a:r>
          </a:p>
        </p:txBody>
      </p:sp>
    </p:spTree>
    <p:extLst>
      <p:ext uri="{BB962C8B-B14F-4D97-AF65-F5344CB8AC3E}">
        <p14:creationId xmlns:p14="http://schemas.microsoft.com/office/powerpoint/2010/main" val="152677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AutoShape 2" descr="data:image/jpeg;base64,/9j/4AAQSkZJRgABAQAAAQABAAD/2wCEAAkGBhQSEBUUExQUFBUUGBUVFhUYFRYYFhwWFRQWFBQUFRQXGycfFx0kGRQWHy8gJCcpLCwsFh4xNTAqNSYrLCkBCQoKDgwOGg8PGiokHyUtLC4sLC8pLCwsKiwxKSoyLSwvKSwyLCovLCwsLDUsLDQsLCwsLCwsLCwsLCksLCksLP/AABEIAKwAmAMBIgACEQEDEQH/xAAbAAABBQEBAAAAAAAAAAAAAAAAAwQFBgcBAv/EAEMQAAIABAMDBwgIBQMFAAAAAAECAAMEERIhMQUGQRNRYXFykbEHFCIyQmKBkhcjUqHB0dLhFTNTgpOisvAWJDRDY//EABsBAAEFAQEAAAAAAAAAAAAAAAABAgMEBQYH/8QAMxEAAQQABAQEBAUFAQAAAAAAAQACAxEEITFBBRITUSJhcdEygZGhI1KSwfAUFUJDsQb/2gAMAwEAAhEDEQA/ANmRC5YlmFiQADbSPXmfvP8AMY7R6N228YXgQm/mfvP8xg8z95/mMOIIEJv5n7z/ADGDzP3n+Yw4ggQm/mfvP8xg8z95/mMKzJwUXYgDpNoi6jeiQntX6oQuA1UjInv+EEp/5n7z/MYPM/ef5jEDN35ljRCfjb8IS/68X+kfm/aGdVndWRgMQf8ABWPzP3n+YweZ+8/zGICXvyh1Qj43/CJCm3pkP7VuuFEjTumPwc7My0p/5n7z/MYPM/ef5jCkqerC6kEdBhSHqsRWqb+Z+8/zGDzP3n+Yw4ggSJv5n7z/ADGDzP3n+Yw4ggQmroUKkMxuQCCb6wR7rNF7a+MECEUejdtvGF4Qo9G7beMLwIRBBDDa+2Ep0u2p0XiYQmsynMY555WjNO59QqC7EADiYqu1d9dVkj+4/gIru1dtTJ7XY5cANBDC8VHzk5NXSYXhLWjmlzPbZOqraUyYbsxMN7x5vHqXLZtAT8Mu+K5sraDWsFDIIvBeERUrcLiW5NgAbm/wgq6lZTYXax10OnXAnb0lrwXjoQGXygdMJ43tx6Y8AwUkBBTmmr3lm6sR8YsuzN9iMpov7w/GKjeC8ObIW6KtPg4ph4h81rNNVLMXEhBELRlmzdrzJDXQ9Y4RoOx9tpULcZMNV/KLscocuYxnD34fMZt7qSgggiVZyQrNF7a+MEFZovbXxggQij0btt4wvCFHo3bbxhZmAFzkBmTAhM9rbUWRLLt8BznmjNNo7Sec5Zze/cOqHW8m2zUTTb1FyUdHP8YiLxRlk5jQ0XX8NwIhZzu+I/Ze7wFoSmTQouchEDX7RMw2GS835xXJpbTIy8qUfauJwkoBmY2BPq/vCO13qJPotNJWYD6uQytcdGohCh2JNeXyqEC2a85txEMqraDzSGdsVhlw16IQkgZqRsbS+m0QNfVFLjDY0BJQ3uFJA67QpW7QeewL2vkoAFhmeuHmyNv8jLZMGK5JB6xo0RKgk2tcngAdTzCG7ZFTCy8lwArQp/tPZDyAuIghr6XtcdH4w0k1DIbqxEK1zzbgTsdwPRDAjLohrCHXJOjBLfFRUxS7dOkwX6Rr8RxiWlzgwupuIqV4WpaxpZuPiOBhQ5RvgBzarTihxRVzSnDIbERHU1WHW4+IhbFEgO4VJ8YcC1wWq7F2utRLxDUWxDmP5RIRlmwdsmnmhvZOTDnEahKmhgGBuCLg9BjQik5wuM4hgzhpMtDok6zRe2vjBBWaL218YIlWcij0btt4xBb7bW5KTgB9KZcf2jXxAido9G7beMZtvjtHlKphwT0B8NfvJiGZ3K1aXDMP1pxegzUPeOFo83hntOqwpYamM613AFmkx2nXYzYaCGN45eAGGEq40cooJ9T7YmpLMtWspvwzF9bHhDKLVsvYch6cMwuWBJbFmDzA6C0VS/8Az8Yc4EVahhkY5zuUV3Vkot2UeQHLNiZcQIIwjotaIPZ1ZycxJlr2zt1jO0cSvcJgDsFPs3y6YbkwEjZKyN/iDzYKl9u7ZE8phUgLfXUlrfdlEVeLFtjZ1OlOGQjFlhIa5a+t+f8ACK5eB4zzSYZzSymjILt4Lxy8F4YrFpxSVZRrj4xYpc0MLjjFVvEpsiq9k/CHAqCVt5qYvF/3E2tjlmUxzTMdk/kfERnt4lt19oclVIeDHAepsvG0WIn8rlj8Rw/WgPcZhadWaL218YI5WaL218YI0Vwy8yZmFHJ4M57s4xybPLMWOrEses5nxjW6s/8AbT+qd/tMY6rZRTxJ0XT8AaPG70/dK4octuHV1KrMliVgYejicg9wUwxLRoG0NuzKeno6enCmfUAKha+FQqgu557XGUQxtDr5lq47ETQcohqzevYC1S/osruaR/lP6IPosruaR/lP6IvdRtOdTyZSzquWZs2fLlpMWTdTiYHkyqnIkAjFwvHvZ++EoMyzZ2MmqemW0plAe90lk8bAgYtDE3Qj3WSeK46rbR9AVQx5MNoAWHJAHUcs1j8MEefosruaR/lP6I0qbvrTLLZ8TELNaQAEcs0xPWWWoF30OYyyMJzd/KRUlPyhInBzLsjknk7B1wgXDAkC2sL0Y+/3TBxXHnRg/SqpsfyazEl2mpKZze/pEi18gDbLKIed5K63E2EScNzhvNN8N8r+hzRcto73co9A9NM+qqJrI4KjMKpupxC6m8SO7+2mmU06YZnLmW84C0sp6hNpduNtL8YOlG7JJ/cMdGOoaz2o5ZkfLRZ5T+SmsLDHyIW+ZEwk26BhiYqPJWSllAVrZNyjHPpGkS+628016Z62pqJTSQhYy5cv0pZBzBIJLZcInDvZT4iuJriT5x6rfy+fTXo1gbFHSSbiOOD6yy7A0sx+iyu5pH+Vv0QfRZXc0j/Kf0Ro9Bv1SzmZUdiVlmbmji6AXYrcelbjaHFHvZTzWlKrEmfLM2X6LC6LqTcZa6GDoRHdOdxfHt1aP0rMPosruaR/lP6I9yPJlXKwa0nL/wCp/RGg/SBSWdg7MiMqlxLcoS7YAEa1mz5ok6HbkqdOnSUJLyCgmDCQBjBK2JFjkDpCiCPYpHcXxzRbmj6fzushvAHtmNYU2kuGfNHNMcf6jDe8UjkV07fG0HuFsqz8cqU/2jLbvsYIYbBmYqKnPY+42jsaw0XnMjeV5HmnNd/4tR2Z3+0xjStlG2LJxy5i/aMxe/KMOl3AAORGRHSMiO+KeK2XTf8AnyKkHp+6VY5Retr7PnPL2fV06csaYHHKBALS5iqrYScrjDpFCxRbtieUyTTSVkzEmsyDVQtrHTUxFCW5grQ4pHK4MdELIvLyIpRkrduoSQJkukmIsvaKVKyPRx8iqKPRF9bi2sSFLu/UNSVrmQ6TvPPO5KNhLGxRwAQSOBXWJL6YqX+lP+Vfzg+mKl/pT/lX9UT/AIf5lkEY8/6t73+ijq/daoSmoJiJNLSmmvPSWVE0NUWZnXEbEggi2frQtSbuus/ZrS5M8S0ereZyuEshmYSC+HIXN7Q7+mOl/pT/AJV/OF6LysUsx8OGal9CwUAnmvfWHfh91G5uODc4zv8Ae/cqD2Ru/UKlAGkuOTq57vkPRRr4WOehvFl3HpJsiln8pKYNy091Q2BYFiy2ztnBtLylU0kAsHJOirhJ69chEf8ATFS/0p/yr+qAGNp1THx4ydldM0fcn91Ftu9PqHrJkmkekSbTshlsUBmTibghVNhbPPL1o7Q0NTMd2almywKEyFxYbs6i1gAcr8LxNUPlVp5swIsqdc31CgZZ88TH/WEr7D/d+cKAw7pXvxTPC6P01/m26qlBu9Px0o5JltQTZTEgALMYZIx54a7ubJqnmUyvTzZIlUs6nLthtjNrEWJIHXrFg2l5UaeS+Bpc4mwNwFtY/wB0ND5YqX+lP+Vf1QhMfdOa3GObYiu9/r7qKmbOqjsnzTzSYs2maS2WArMCzLkyyDmbC8T241LOFZXz5sh5KzzIZA+G5Cq4Pqki4y74ll3xl29SYOj0e7WGO2d/5UmXfk5hxHALYcmb1b56XhaYM70UJdiJA6MR/F7gn7hZ/tObinzTzzH/ANxhsTCeLn1jxOm2UnmBMZ5zK7VjeVgHYLXt21tQU1+ZPvMEPqWn5OnkJphEpT1gAH745GuNF5tIeZ5PmndJo3bbxjHt7KDka2ctrBm5ReqZ6R/1Yo2Ck0btt4xSfKnsglJdSo/l3SZ2HIwt/aw7nMQzt5mLT4PiBDiQDo7L2Wf3hhtVPVbm9E9R0Pf4w8vHmYgYEHQ5GM1d2RYUReC8ecBUlW1HHnHAx2FpMBtdvBHIIEqIl6LdmdMXF6KA5jETc9NgMhEO3f0RpsqaGUFc1IBFtLcIexoOqp4qd0QHKqIEmUk9S65jPI5MuhsYtK700+G+Mj3cLYu60Ru+0xbSl9oFj04bWPebd0VeFvkNBNEbcSwPfkU+2vtHlppe1hkFHQOfphhj5jnE7urstZrMzgMqWAB0xHM4hxFrRaKrZcqYuFkW3AgAEdIPCAMLhaV+KZCemBok9n7blzUBDAN7Sk2IPHXUdMRe29qJMYS0IYIcTkZi+YVb8TqfgIqtZJ5N2Q5lWK9ZBsO+JGjp8CW4nNuuAvySR4RgeHA+adXh/sGg5eqky+BcM3ZQ4mv0G1vjEbeL55LNkkmZUsMv5Ur4G81h8cK/2mCFvM8J3EpxBh3O30HzV+q9F7a+MEcq9F7a+MEai87RS6N228YKylWbLaW4urgqw6CLGOUujdtvGFoEoNZrB9q7KelnvImZlPVb7cs3wP12Fj0gw1vGu77bpiskgpYT5dzLY5A31lsfsmw6jnGW7H2Q9RP5EfVuCeUx5FMPrXHEj7+rOMyWItdku84dxJk0NyGi0Z+687T3bY0yVCMrrmCy39BvsTBzHn/4a6GzsRYjURos/epKdlp6KWsySDhmXUEz2aykA/jxy4RF7w7AppFQEm3JZCSqE/UsxGAFtZigXNvd6YHNGyI8RJfjabNlvcjzGx/76qnwXhXadOJU11BLorELMw4bj3l1X9oQDXiMilea8OFr1Dqm2pNliyTGUcwII+AN7Q0ghE4gHVPKWmmVEywOJjmWYmwHOTEzN3LYLdZgY82G1+o3hPcucBNmKdWVcPThLXH3jui3kxMxgItZuJxD438rdFRtg7Y82dg4OFrBhbNWW+dviYnavfGQi3UlzwXCwz4XJEVXatSJtRMMoYgW1Hq5AC9+sRHrPOMrKAmzRqx/lJ8eJ1gbYyCdMInU9wzP3+SVn1pWaLgPPmklUvYKCbszHgdYmrxCTdgS3VrMTMvi5W92DcBfm6IX2XVzSCk5DjUhQVF8ZPqhRxJhrwCPCpcPJIx5EoyOlZgVsfNTdDQTKiakmV68w2B4KPac9AGfcOMblszZ6SJKSpYsqKFHw4nriu7h7o+aSzMm2M+aBi4hF1EtfxPE9Qi1xdgj5BnquV4tj/6qWm/CNPNI1Wi9tfGCCp9ntr4xyJ1jopva7beMLQhT+1228YVvAheoqW+m44qvrZJEuoUWvoswfYmEfc3C/NFrvBeEc0OFFSxTPheHsNFY9uUFlVxWevJzUVuTSZlaaR6NzpnnYjph1sfYMxZsyr2gpVZJ5RsVjyk291C55gEZf2xf94t1JFaoE1fSX1Ji5TF6m4joOUZnvHujXSFs7zaqQujI7sVHEmSxOE8xFx1RUdGWDS6XSwY9uJceZwaXAA+g/KdrUpUypLUvnlbKms1TMJBkj+VLA9HFoCthc31JiA2juIDMkCmYTFqlZ5Tj6s2UKWxjT2hnaJ3Zm/fLV0gSmMulwrKMpiuHJTm2oGdheHexdqTJm0aiZOIIo5c4IFAChS3o26SFBhpDXfz6qUGeEEkZAXV2M8mgDYg1dFZ2mwJzGZyd35K/KHDcLhJBJYEcx7ojsQ/qye8xoe91TydNTy6YYKSehcketMfIss1+JzvbjnwEZnN2fK88ReTTCZbG2EWvcZ2iPlaCQVc60pY2RoABNVZvWs/mlplSiZtPQHUYQS3WLG8LVO8QaSXMybPVCAyliLA5XZMsQ67wzqpbS6tRKWX6cuwDZAYTwtHNmysU2ek6wmTAAQBZSliAV5zDgBVqB0krpOnQuyLrK6sZk7+ie7anNLlpNlH0ZZDMoyDIbX0/5nDJdmGWrfXhKdjjyymEH2cXN1R1RPWQZLKlgCnKs3o4eBtzxcN3fJ7UVUtFEsJKW31s5Tw4pK9ZvjYdMDQR4Rn7ImdG5xkktuQ1seLceYO9KqbAoiZ+KTLdVmAIkrV5jfaC8Osxtu5O4Xm5E+owtP8AZUZrKBvfCeLEHNvgOmX3b3PkUQugxTCLNNaxc9APsjoFhE5FpkdHmdqsDEY8mPoRZN38/YeS9QR5vBeJllJOp9ntr4xyCo9ntr4wQIRT+1228YUvCUj2u03jCl4ELt4Lxy8F4ELsF45eEJlWOGfhAlAtRe2Ny6SpJaZJXGf/AGJ6D/FlsT8YqlX5L2l4vNq1kDCzJMXFiHBSyFSRmdQdYvLYi1mJglyxcjoNojcxp1CuxYqeLJrjX1CzOfultFZHm4NPNlBsYGJgVa97qWXLXTpMRDeTmsMwTOSl4gCo+uFrHowxsc0WAHxJhufWiLottXRxSYDbW9N+6ypfJpVu6syyEKXwsZjNa+uSpE7QeSQMwafVC44SpYU9XKTCT3AReGOcCm/VDhC0JknE8Q+/FV9gE32RuPR0xDJJVnGkx/Tf4M17fCJ6IxKgjS9vu7odS6zny6eETAAaLMkc95txtOYI4DBeFUS7eC8cvBeBCTqPZ7a+MdjzP9ntL4wQIRJ9rtN4wpHqbSAkkFhfWxjx5l7z94/KBC7Hl3A1jvmXvP3j8o8ts8HVn7/2gQkMRc8w5o4FDZAWPCHA2cB7T9/7Qfw4fafv/aEpP5gkgbgEWvpHDMAIPfaFjs4fafv/AGjn8MX7T9/7QUiwmxm5WPwhDD0xIfwxedu/9oP4YvO/f+0FJeYJhbpgw69MP/4YvO/f+0H8MXnfv/aCklhMWyEc6Lw//hi879/7Rz+Frzt3/tBSXnTWTOIP4Q9SYCMo8DZa879/7R6XZ4GjP3/tCppIK9wRzzL3n7x+UHmXvP3j8oE1eJ3s9pfGCFpVIAbksbaXMECF/9k=">
            <a:extLst>
              <a:ext uri="{FF2B5EF4-FFF2-40B4-BE49-F238E27FC236}">
                <a16:creationId xmlns:a16="http://schemas.microsoft.com/office/drawing/2014/main" id="{91AC5686-6C4D-654D-BC1E-D3097D11A5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9438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21583F-CA89-574F-A000-577F6091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Rogue Certs for Surveillance</a:t>
            </a:r>
          </a:p>
        </p:txBody>
      </p:sp>
      <p:pic>
        <p:nvPicPr>
          <p:cNvPr id="5" name="Picture 4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2BE553ED-1D62-E642-A803-76DB6B42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31077"/>
            <a:ext cx="5364997" cy="4153937"/>
          </a:xfrm>
          <a:prstGeom prst="rect">
            <a:avLst/>
          </a:prstGeom>
        </p:spPr>
      </p:pic>
      <p:pic>
        <p:nvPicPr>
          <p:cNvPr id="69634" name="Picture 2" descr="Borat DVD a top sell in Kazakhstan – Foreign Policy">
            <a:extLst>
              <a:ext uri="{FF2B5EF4-FFF2-40B4-BE49-F238E27FC236}">
                <a16:creationId xmlns:a16="http://schemas.microsoft.com/office/drawing/2014/main" id="{639A0E04-7E74-F741-9583-71CDCFC8A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837" y="512222"/>
            <a:ext cx="2936741" cy="236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042F4A-5BB8-6A4A-8E3B-DC0D35CD4A33}"/>
              </a:ext>
            </a:extLst>
          </p:cNvPr>
          <p:cNvSpPr txBox="1"/>
          <p:nvPr/>
        </p:nvSpPr>
        <p:spPr>
          <a:xfrm>
            <a:off x="1572813" y="6102480"/>
            <a:ext cx="1016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www.businessinsider.com</a:t>
            </a:r>
            <a:r>
              <a:rPr lang="en-US" sz="1600" i="1" dirty="0"/>
              <a:t>/apple-google-mozilla-block-kazakhstan-governments-browser-spying-tool-2019-8</a:t>
            </a:r>
          </a:p>
          <a:p>
            <a:endParaRPr lang="en-US" sz="16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9082F0-3862-BE45-B540-3F8F50361D4E}"/>
                  </a:ext>
                </a:extLst>
              </p14:cNvPr>
              <p14:cNvContentPartPr/>
              <p14:nvPr/>
            </p14:nvContentPartPr>
            <p14:xfrm>
              <a:off x="1150278" y="3212504"/>
              <a:ext cx="5198040" cy="1474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9082F0-3862-BE45-B540-3F8F50361D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4278" y="3176504"/>
                <a:ext cx="5269680" cy="15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AA5D2F-68FD-1249-BBB0-ECE5E563E0B6}"/>
                  </a:ext>
                </a:extLst>
              </p14:cNvPr>
              <p14:cNvContentPartPr/>
              <p14:nvPr/>
            </p14:nvContentPartPr>
            <p14:xfrm>
              <a:off x="1150278" y="3153104"/>
              <a:ext cx="5061240" cy="118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AA5D2F-68FD-1249-BBB0-ECE5E563E0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8" y="3117104"/>
                <a:ext cx="5132880" cy="1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95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>
            <a:extLst>
              <a:ext uri="{FF2B5EF4-FFF2-40B4-BE49-F238E27FC236}">
                <a16:creationId xmlns:a16="http://schemas.microsoft.com/office/drawing/2014/main" id="{506466F9-F4B3-DA48-A611-485500DCA2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318978" cy="384962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In Feb 2012,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TrustWave</a:t>
            </a:r>
            <a:r>
              <a:rPr lang="en-US" altLang="en-US" sz="2400" dirty="0">
                <a:ea typeface="ＭＳ Ｐゴシック" panose="020B0600070205080204" pitchFamily="34" charset="-128"/>
              </a:rPr>
              <a:t> admitted issuing an intermediate CA certificate to a corporate customer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Purpose: “</a:t>
            </a:r>
            <a:r>
              <a:rPr lang="en-US" altLang="ja-JP" sz="2000" dirty="0">
                <a:ea typeface="ＭＳ Ｐゴシック" panose="020B0600070205080204" pitchFamily="34" charset="-128"/>
              </a:rPr>
              <a:t>re-sign” certificates for “data loss prevention”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Translation: forge certificates of third-party sites in order to spy on employees’</a:t>
            </a:r>
            <a:r>
              <a:rPr lang="en-US" altLang="ja-JP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 encrypted communications with the outside world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Customer can now forge certificates for any site in world… and they will be accepted by any browser!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What if a “</a:t>
            </a:r>
            <a:r>
              <a:rPr lang="en-US" altLang="ja-JP" sz="2000" dirty="0">
                <a:ea typeface="ＭＳ Ｐゴシック" panose="020B0600070205080204" pitchFamily="34" charset="-128"/>
              </a:rPr>
              <a:t>re-signed” certificate leaks out?</a:t>
            </a:r>
          </a:p>
        </p:txBody>
      </p:sp>
      <p:pic>
        <p:nvPicPr>
          <p:cNvPr id="56324" name="Picture 2" descr="http://t2.gstatic.com/images?q=tbn:ANd9GcTjoZXYHzMGCgWsTsi9u6Kr5BskMaic-TsonhYHhnc8tcHPnkptGZBkR9Rq">
            <a:extLst>
              <a:ext uri="{FF2B5EF4-FFF2-40B4-BE49-F238E27FC236}">
                <a16:creationId xmlns:a16="http://schemas.microsoft.com/office/drawing/2014/main" id="{998C1BC8-76EF-614B-998F-49CEAFA6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39" y="635001"/>
            <a:ext cx="20193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939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>
            <a:extLst>
              <a:ext uri="{FF2B5EF4-FFF2-40B4-BE49-F238E27FC236}">
                <a16:creationId xmlns:a16="http://schemas.microsoft.com/office/drawing/2014/main" id="{3EF5BF8B-3B87-8449-8DF9-B2C336B974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752667" cy="3849624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Defunct Israeli startup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Installed its own root certificate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Goal: re-sign SSL certificates, proxy/MITM connections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From their former website: “</a:t>
            </a:r>
            <a:r>
              <a:rPr lang="en-US" altLang="ja-JP" sz="2000" dirty="0">
                <a:ea typeface="ＭＳ Ｐゴシック" panose="020B0600070205080204" pitchFamily="34" charset="-128"/>
              </a:rPr>
              <a:t>Our </a:t>
            </a:r>
            <a:r>
              <a:rPr lang="en-US" altLang="ja-JP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advanced SSL hijacker SDK </a:t>
            </a:r>
            <a:r>
              <a:rPr lang="en-US" altLang="ja-JP" sz="2000" dirty="0">
                <a:ea typeface="ＭＳ Ｐゴシック" panose="020B0600070205080204" pitchFamily="34" charset="-128"/>
              </a:rPr>
              <a:t>is a brand new technology that allows you to access data that was encrypted using SSL and perform on the fly SSL decryption.”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Same private key on all machines, easily extracted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Anyone could issue fake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Komodia</a:t>
            </a:r>
            <a:r>
              <a:rPr lang="en-US" altLang="en-US" sz="2000" dirty="0">
                <a:ea typeface="ＭＳ Ｐゴシック" panose="020B0600070205080204" pitchFamily="34" charset="-128"/>
              </a:rPr>
              <a:t> certificates, MITM any machine with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Komodia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200" dirty="0">
                <a:ea typeface="ＭＳ Ｐゴシック" panose="020B0600070205080204" pitchFamily="34" charset="-128"/>
              </a:rPr>
              <a:t>Also turned self-signed certificates into trusted certificates</a:t>
            </a:r>
          </a:p>
        </p:txBody>
      </p:sp>
      <p:pic>
        <p:nvPicPr>
          <p:cNvPr id="57348" name="Picture 2" descr="Komodia Logo">
            <a:extLst>
              <a:ext uri="{FF2B5EF4-FFF2-40B4-BE49-F238E27FC236}">
                <a16:creationId xmlns:a16="http://schemas.microsoft.com/office/drawing/2014/main" id="{BF6933F0-5A0E-B540-9949-1C09F956A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55" y="589845"/>
            <a:ext cx="284638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2B9AA6-BF31-6643-9DEC-5ABFAD797854}"/>
              </a:ext>
            </a:extLst>
          </p:cNvPr>
          <p:cNvSpPr txBox="1"/>
          <p:nvPr/>
        </p:nvSpPr>
        <p:spPr>
          <a:xfrm>
            <a:off x="8645702" y="443591"/>
            <a:ext cx="2846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behind the </a:t>
            </a:r>
            <a:r>
              <a:rPr lang="en-US" dirty="0" err="1"/>
              <a:t>Superfish</a:t>
            </a:r>
            <a:r>
              <a:rPr lang="en-US" dirty="0"/>
              <a:t> / Lenovo scandal</a:t>
            </a:r>
          </a:p>
        </p:txBody>
      </p:sp>
    </p:spTree>
    <p:extLst>
      <p:ext uri="{BB962C8B-B14F-4D97-AF65-F5344CB8AC3E}">
        <p14:creationId xmlns:p14="http://schemas.microsoft.com/office/powerpoint/2010/main" val="2391357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2">
            <a:extLst>
              <a:ext uri="{FF2B5EF4-FFF2-40B4-BE49-F238E27FC236}">
                <a16:creationId xmlns:a16="http://schemas.microsoft.com/office/drawing/2014/main" id="{3E199E6C-5601-EF42-8A92-BD9F15FD3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45" y="688622"/>
            <a:ext cx="7247466" cy="518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TextBox 3">
            <a:extLst>
              <a:ext uri="{FF2B5EF4-FFF2-40B4-BE49-F238E27FC236}">
                <a16:creationId xmlns:a16="http://schemas.microsoft.com/office/drawing/2014/main" id="{666D3A7D-CC0A-994C-81C2-E1226EA16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130" y="6107730"/>
            <a:ext cx="33313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600" i="1" dirty="0">
                <a:solidFill>
                  <a:schemeClr val="tx1"/>
                </a:solidFill>
                <a:latin typeface="+mn-lt"/>
              </a:rPr>
              <a:t>Credit: Adrienne Porter Felt (Google)</a:t>
            </a:r>
          </a:p>
        </p:txBody>
      </p:sp>
    </p:spTree>
    <p:extLst>
      <p:ext uri="{BB962C8B-B14F-4D97-AF65-F5344CB8AC3E}">
        <p14:creationId xmlns:p14="http://schemas.microsoft.com/office/powerpoint/2010/main" val="500055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F738607-258F-094B-B19C-2E8A51EA6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89" y="860778"/>
            <a:ext cx="8469984" cy="1371600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F5C6CFE-AACA-3C49-B376-0EFBFF755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089" y="2535824"/>
            <a:ext cx="8610600" cy="3848099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Malware installs its own certificate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Modifies pseudo-random generator to add encrypted hardware and software identifiers of the infected machine to the random nonce sent as part of the TLS handshake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72D8F-11B8-DA4D-88A1-2B64BB525985}"/>
              </a:ext>
            </a:extLst>
          </p:cNvPr>
          <p:cNvSpPr/>
          <p:nvPr/>
        </p:nvSpPr>
        <p:spPr>
          <a:xfrm>
            <a:off x="6186311" y="6045369"/>
            <a:ext cx="55748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securelist.com</a:t>
            </a:r>
            <a:r>
              <a:rPr lang="en-US" sz="1600" i="1" dirty="0"/>
              <a:t>/</a:t>
            </a:r>
            <a:r>
              <a:rPr lang="en-US" sz="1600" i="1" dirty="0" err="1"/>
              <a:t>compfun</a:t>
            </a:r>
            <a:r>
              <a:rPr lang="en-US" sz="1600" i="1" dirty="0"/>
              <a:t>-successor-reductor/93633/</a:t>
            </a:r>
          </a:p>
        </p:txBody>
      </p:sp>
    </p:spTree>
    <p:extLst>
      <p:ext uri="{BB962C8B-B14F-4D97-AF65-F5344CB8AC3E}">
        <p14:creationId xmlns:p14="http://schemas.microsoft.com/office/powerpoint/2010/main" val="2755421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831567E0-7583-F640-8021-4F2E74B79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Revoking Certificates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278759-F34B-0F4A-95F4-5CBC66BC1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Short expirations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CRLs (certificate revocation lists)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OCSP (online certificate status protocol)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Client queries CA to check validity of cert </a:t>
            </a:r>
          </a:p>
          <a:p>
            <a:pPr lvl="2"/>
            <a:r>
              <a:rPr lang="en-US" sz="1800" dirty="0">
                <a:solidFill>
                  <a:srgbClr val="FFFFFF"/>
                </a:solidFill>
              </a:rPr>
              <a:t>Privacy concerns, performance / scalability issues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Stapling: website periodically gets fresh, time-stamped OCSP signature from CA, includes it with the certificate</a:t>
            </a:r>
          </a:p>
          <a:p>
            <a:pPr lvl="2"/>
            <a:r>
              <a:rPr lang="en-US" sz="1800" dirty="0">
                <a:solidFill>
                  <a:srgbClr val="FFFFFF"/>
                </a:solidFill>
              </a:rPr>
              <a:t>Certs can have “must staple” extension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70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Line 4">
            <a:extLst>
              <a:ext uri="{FF2B5EF4-FFF2-40B4-BE49-F238E27FC236}">
                <a16:creationId xmlns:a16="http://schemas.microsoft.com/office/drawing/2014/main" id="{096545BA-9629-5940-8261-5D84AB39B0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7100" y="2471057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16394168-02EE-334B-82BE-B7815B89F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7100" y="2928257"/>
            <a:ext cx="3265487" cy="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Line 9">
            <a:extLst>
              <a:ext uri="{FF2B5EF4-FFF2-40B4-BE49-F238E27FC236}">
                <a16:creationId xmlns:a16="http://schemas.microsoft.com/office/drawing/2014/main" id="{99C86232-02D8-3843-8179-6230E5781E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3294" y="3427084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Line 12">
            <a:extLst>
              <a:ext uri="{FF2B5EF4-FFF2-40B4-BE49-F238E27FC236}">
                <a16:creationId xmlns:a16="http://schemas.microsoft.com/office/drawing/2014/main" id="{3EDB8BC1-7C0B-4A4F-9656-03A9D81DA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3294" y="4615542"/>
            <a:ext cx="329088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Line 13">
            <a:extLst>
              <a:ext uri="{FF2B5EF4-FFF2-40B4-BE49-F238E27FC236}">
                <a16:creationId xmlns:a16="http://schemas.microsoft.com/office/drawing/2014/main" id="{D7B5AC35-DD6D-F64D-858C-1BABDE308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5506" y="5202312"/>
            <a:ext cx="32654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3C2E0-1CC7-5944-813B-0D53DD4D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a Secure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A6FA1-2E5C-AF43-87D8-E2FCEB075B06}"/>
              </a:ext>
            </a:extLst>
          </p:cNvPr>
          <p:cNvSpPr txBox="1"/>
          <p:nvPr/>
        </p:nvSpPr>
        <p:spPr>
          <a:xfrm>
            <a:off x="1721859" y="3440371"/>
            <a:ext cx="1157689" cy="584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Client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68FB59-C8FD-4C4D-91F9-16090580FE80}"/>
              </a:ext>
            </a:extLst>
          </p:cNvPr>
          <p:cNvSpPr txBox="1"/>
          <p:nvPr/>
        </p:nvSpPr>
        <p:spPr>
          <a:xfrm>
            <a:off x="7065658" y="3388984"/>
            <a:ext cx="1260281" cy="584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E4D92-8A83-914C-920D-10961C54384C}"/>
              </a:ext>
            </a:extLst>
          </p:cNvPr>
          <p:cNvSpPr txBox="1"/>
          <p:nvPr/>
        </p:nvSpPr>
        <p:spPr>
          <a:xfrm>
            <a:off x="7357758" y="1681708"/>
            <a:ext cx="4417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8F00"/>
                </a:solidFill>
              </a:rPr>
              <a:t>Handshake protocol:</a:t>
            </a:r>
          </a:p>
          <a:p>
            <a:r>
              <a:rPr lang="en-US" sz="2400" dirty="0"/>
              <a:t>use public-key cryptography to authenticate each other, establish shared symmetric keys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D48AA8-4FB2-0F4D-AE1A-4A3EF970D393}"/>
              </a:ext>
            </a:extLst>
          </p:cNvPr>
          <p:cNvSpPr txBox="1"/>
          <p:nvPr/>
        </p:nvSpPr>
        <p:spPr>
          <a:xfrm>
            <a:off x="7284684" y="4353982"/>
            <a:ext cx="4417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Record protocol:</a:t>
            </a:r>
          </a:p>
          <a:p>
            <a:r>
              <a:rPr lang="en-US" sz="2400" dirty="0"/>
              <a:t>use symmetric keys to protect confidentiality, integrity, authenticity of exchanged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95D78-DA3D-3C4F-94D7-F74A1FAF209C}"/>
              </a:ext>
            </a:extLst>
          </p:cNvPr>
          <p:cNvSpPr txBox="1"/>
          <p:nvPr/>
        </p:nvSpPr>
        <p:spPr>
          <a:xfrm>
            <a:off x="3974011" y="3840480"/>
            <a:ext cx="227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Keys established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C5E80-FA90-4841-B1F2-CBCC99B059AA}"/>
              </a:ext>
            </a:extLst>
          </p:cNvPr>
          <p:cNvSpPr txBox="1"/>
          <p:nvPr/>
        </p:nvSpPr>
        <p:spPr>
          <a:xfrm>
            <a:off x="4584700" y="46736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48377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  <p:bldP spid="20485" grpId="0" animBg="1"/>
      <p:bldP spid="20489" grpId="0" animBg="1"/>
      <p:bldP spid="20494" grpId="0" animBg="1"/>
      <p:bldP spid="20495" grpId="0" animBg="1"/>
      <p:bldP spid="6" grpId="0"/>
      <p:bldP spid="24" grpId="0"/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31B6C36-F8A4-5F49-BA12-09AA55AEF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26" y="1857024"/>
            <a:ext cx="8567844" cy="2819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69CF46-E7C9-4E40-BCAC-6F158322041C}"/>
              </a:ext>
            </a:extLst>
          </p:cNvPr>
          <p:cNvCxnSpPr>
            <a:cxnSpLocks/>
          </p:cNvCxnSpPr>
          <p:nvPr/>
        </p:nvCxnSpPr>
        <p:spPr bwMode="auto">
          <a:xfrm>
            <a:off x="7461953" y="2847624"/>
            <a:ext cx="1905000" cy="0"/>
          </a:xfrm>
          <a:prstGeom prst="line">
            <a:avLst/>
          </a:prstGeom>
          <a:ln w="50800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7071E7-59A1-C64E-BBB1-8BCEAA366739}"/>
              </a:ext>
            </a:extLst>
          </p:cNvPr>
          <p:cNvCxnSpPr>
            <a:cxnSpLocks/>
          </p:cNvCxnSpPr>
          <p:nvPr/>
        </p:nvCxnSpPr>
        <p:spPr bwMode="auto">
          <a:xfrm>
            <a:off x="1207627" y="3129846"/>
            <a:ext cx="8159327" cy="0"/>
          </a:xfrm>
          <a:prstGeom prst="line">
            <a:avLst/>
          </a:prstGeom>
          <a:ln w="50800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4E20A0-41B0-F944-AC08-8038E152184A}"/>
              </a:ext>
            </a:extLst>
          </p:cNvPr>
          <p:cNvSpPr txBox="1"/>
          <p:nvPr/>
        </p:nvSpPr>
        <p:spPr>
          <a:xfrm>
            <a:off x="1166700" y="4981223"/>
            <a:ext cx="74658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the Netherlands, interior minister went on TV to warn Dutch citizens to immediately stop using secure government websites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00D3FE-28ED-9645-977B-9F7C6AF7423B}"/>
              </a:ext>
            </a:extLst>
          </p:cNvPr>
          <p:cNvSpPr txBox="1"/>
          <p:nvPr/>
        </p:nvSpPr>
        <p:spPr>
          <a:xfrm>
            <a:off x="1930400" y="6096088"/>
            <a:ext cx="9839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slate.com</a:t>
            </a:r>
            <a:r>
              <a:rPr lang="en-US" sz="1600" i="1" dirty="0"/>
              <a:t>/technology/2016/12/how-the-2011-hack-of-diginotar-changed-the-internets-infrastructure.html</a:t>
            </a:r>
          </a:p>
          <a:p>
            <a:endParaRPr lang="en-US" sz="1600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08CB2B-FDCF-DD43-8238-04493F30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Revoking </a:t>
            </a:r>
            <a:r>
              <a:rPr lang="en-US" dirty="0" err="1"/>
              <a:t>DigiNotar</a:t>
            </a:r>
            <a:r>
              <a:rPr lang="en-US" dirty="0"/>
              <a:t> Certificates</a:t>
            </a:r>
          </a:p>
        </p:txBody>
      </p:sp>
    </p:spTree>
    <p:extLst>
      <p:ext uri="{BB962C8B-B14F-4D97-AF65-F5344CB8AC3E}">
        <p14:creationId xmlns:p14="http://schemas.microsoft.com/office/powerpoint/2010/main" val="6131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F567F8-3A2C-F249-91B6-33C37935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3" y="620183"/>
            <a:ext cx="6794500" cy="25019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1ACB0-20A6-8749-BC42-56BC53C07900}"/>
              </a:ext>
            </a:extLst>
          </p:cNvPr>
          <p:cNvSpPr txBox="1"/>
          <p:nvPr/>
        </p:nvSpPr>
        <p:spPr>
          <a:xfrm>
            <a:off x="496710" y="3167239"/>
            <a:ext cx="9746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www.thesslstore.com</a:t>
            </a:r>
            <a:r>
              <a:rPr lang="en-US" sz="1600" i="1" dirty="0"/>
              <a:t>/blog/mass-revocation-millions-of-certificates-revoked-by-apple-google-godaddy/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98FCA21-3B88-9747-88C8-A1218E7B4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44" y="4358095"/>
            <a:ext cx="10453511" cy="152835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498EC-BFF7-A94D-94A8-AA0EAC2CCD6F}"/>
              </a:ext>
            </a:extLst>
          </p:cNvPr>
          <p:cNvSpPr txBox="1"/>
          <p:nvPr/>
        </p:nvSpPr>
        <p:spPr>
          <a:xfrm>
            <a:off x="733778" y="5928844"/>
            <a:ext cx="886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www.zdnet.com</a:t>
            </a:r>
            <a:r>
              <a:rPr lang="en-US" sz="1600" i="1" dirty="0"/>
              <a:t>/article/lets-encrypt-to-revoke-3-million-certificates-on-march-4-due-to-bug/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474A8-72AD-A24A-BDFD-9C939572C3EE}"/>
              </a:ext>
            </a:extLst>
          </p:cNvPr>
          <p:cNvSpPr txBox="1"/>
          <p:nvPr/>
        </p:nvSpPr>
        <p:spPr>
          <a:xfrm>
            <a:off x="4286855" y="3811305"/>
            <a:ext cx="703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owners use CAA field to restrict which CAs can issue their certs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D0042E-9B8E-CD46-A56B-550A3CFB2BE2}"/>
              </a:ext>
            </a:extLst>
          </p:cNvPr>
          <p:cNvGrpSpPr/>
          <p:nvPr/>
        </p:nvGrpSpPr>
        <p:grpSpPr>
          <a:xfrm>
            <a:off x="7464489" y="4183293"/>
            <a:ext cx="596880" cy="1315800"/>
            <a:chOff x="7464489" y="4183293"/>
            <a:chExt cx="596880" cy="13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E59162-9C87-3243-BFE2-41E6E1B5787C}"/>
                    </a:ext>
                  </a:extLst>
                </p14:cNvPr>
                <p14:cNvContentPartPr/>
                <p14:nvPr/>
              </p14:nvContentPartPr>
              <p14:xfrm>
                <a:off x="7464489" y="4183293"/>
                <a:ext cx="511200" cy="1315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E59162-9C87-3243-BFE2-41E6E1B578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55849" y="4174653"/>
                  <a:ext cx="528840" cy="13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6ACAED4-2AC3-704F-A268-9978DF15D998}"/>
                    </a:ext>
                  </a:extLst>
                </p14:cNvPr>
                <p14:cNvContentPartPr/>
                <p14:nvPr/>
              </p14:nvContentPartPr>
              <p14:xfrm>
                <a:off x="7955889" y="4193373"/>
                <a:ext cx="105480" cy="4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6ACAED4-2AC3-704F-A268-9978DF15D9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46889" y="4184733"/>
                  <a:ext cx="123120" cy="5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986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831567E0-7583-F640-8021-4F2E74B79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Certificate / Public Key Pinning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278759-F34B-0F4A-95F4-5CBC66BC1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1" y="2103120"/>
            <a:ext cx="8382000" cy="3849624"/>
          </a:xfrm>
        </p:spPr>
        <p:txBody>
          <a:bodyPr>
            <a:normAutofit/>
          </a:bodyPr>
          <a:lstStyle/>
          <a:p>
            <a:r>
              <a:rPr lang="en-US" sz="2400" dirty="0"/>
              <a:t>Idea: </a:t>
            </a:r>
            <a:r>
              <a:rPr lang="en-US" sz="2400" dirty="0">
                <a:solidFill>
                  <a:srgbClr val="C00000"/>
                </a:solidFill>
              </a:rPr>
              <a:t>client knows what cert/PK to expect, rejects anything else</a:t>
            </a:r>
          </a:p>
          <a:p>
            <a:r>
              <a:rPr lang="en-US" sz="2400" dirty="0"/>
              <a:t>How?</a:t>
            </a:r>
          </a:p>
          <a:p>
            <a:pPr lvl="1"/>
            <a:r>
              <a:rPr lang="en-US" sz="2000" dirty="0"/>
              <a:t>Pre-install some keys </a:t>
            </a:r>
          </a:p>
          <a:p>
            <a:pPr lvl="1"/>
            <a:r>
              <a:rPr lang="en-US" sz="2000" dirty="0"/>
              <a:t>HPKP (HTTP Public Key Pinning): site can use an HTTP header to let clients know the hash of public key the site will use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89369-6ABC-A04D-8C73-FABA8A601546}"/>
              </a:ext>
            </a:extLst>
          </p:cNvPr>
          <p:cNvSpPr txBox="1"/>
          <p:nvPr/>
        </p:nvSpPr>
        <p:spPr>
          <a:xfrm>
            <a:off x="1577889" y="4354770"/>
            <a:ext cx="7778091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Public-Key-Pins:  </a:t>
            </a:r>
          </a:p>
          <a:p>
            <a:r>
              <a:rPr lang="en-US" dirty="0"/>
              <a:t>       pin-sha256="d6qzRu9zOECb90Uez27xWltNsj0e1Md7GkYYkVoZWmM=";  </a:t>
            </a:r>
          </a:p>
          <a:p>
            <a:r>
              <a:rPr lang="en-US" dirty="0"/>
              <a:t>       pin-sha256="LPJNul+wow4m6DsqxbninhsWHlwfp0JecwQzYpOLmCQ=";  </a:t>
            </a:r>
          </a:p>
          <a:p>
            <a:r>
              <a:rPr lang="en-US" dirty="0"/>
              <a:t>       max-age=259200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620B3-9735-0848-902D-73D095981F52}"/>
              </a:ext>
            </a:extLst>
          </p:cNvPr>
          <p:cNvSpPr txBox="1"/>
          <p:nvPr/>
        </p:nvSpPr>
        <p:spPr>
          <a:xfrm>
            <a:off x="1194066" y="5841615"/>
            <a:ext cx="5702202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Note: Chrome never accepted fake </a:t>
            </a:r>
            <a:r>
              <a:rPr lang="en-US" sz="2000" dirty="0" err="1"/>
              <a:t>DigitNotar</a:t>
            </a:r>
            <a:r>
              <a:rPr lang="en-US" sz="2000" dirty="0"/>
              <a:t> certs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A7762-2D12-1E4C-93E4-38CEB5F8D961}"/>
              </a:ext>
            </a:extLst>
          </p:cNvPr>
          <p:cNvSpPr txBox="1"/>
          <p:nvPr/>
        </p:nvSpPr>
        <p:spPr>
          <a:xfrm>
            <a:off x="9005193" y="3167309"/>
            <a:ext cx="2682145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 if the site is hacked?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B8CA7-0AAB-DD4A-B7A8-E5888D8F0DF8}"/>
              </a:ext>
            </a:extLst>
          </p:cNvPr>
          <p:cNvSpPr txBox="1"/>
          <p:nvPr/>
        </p:nvSpPr>
        <p:spPr>
          <a:xfrm>
            <a:off x="9005193" y="3723279"/>
            <a:ext cx="2682145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Attacker pins his own key!</a:t>
            </a:r>
          </a:p>
        </p:txBody>
      </p:sp>
    </p:spTree>
    <p:extLst>
      <p:ext uri="{BB962C8B-B14F-4D97-AF65-F5344CB8AC3E}">
        <p14:creationId xmlns:p14="http://schemas.microsoft.com/office/powerpoint/2010/main" val="6360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8B6610-D9FA-1548-ABF1-BF904066D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851378"/>
            <a:ext cx="3450454" cy="4365272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DA2A0DF-4FEC-624A-BBE4-786184C62C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Certificate Transparency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4445525-6FC2-7B46-8679-1BFB10AB8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889" y="1962521"/>
            <a:ext cx="6694312" cy="2881286"/>
          </a:xfrm>
        </p:spPr>
        <p:txBody>
          <a:bodyPr>
            <a:noAutofit/>
          </a:bodyPr>
          <a:lstStyle/>
          <a:p>
            <a:r>
              <a:rPr lang="en-US" sz="2000" dirty="0"/>
              <a:t>Force CAs to log the certificates they sign in a public tamper-evident register</a:t>
            </a:r>
          </a:p>
          <a:p>
            <a:pPr lvl="1"/>
            <a:r>
              <a:rPr lang="en-US" sz="1800" dirty="0"/>
              <a:t>Server attaches a signed statement from log (SCT) to certificate</a:t>
            </a:r>
          </a:p>
          <a:p>
            <a:pPr lvl="1"/>
            <a:r>
              <a:rPr lang="en-US" sz="1800" dirty="0"/>
              <a:t>Browser will only use a cert if it is published on two log servers</a:t>
            </a:r>
          </a:p>
          <a:p>
            <a:pPr lvl="1"/>
            <a:r>
              <a:rPr lang="en-US" sz="1800" dirty="0"/>
              <a:t>Companies can scan logs to look for invalid issuance</a:t>
            </a:r>
          </a:p>
          <a:p>
            <a:r>
              <a:rPr lang="en-US" sz="2000" dirty="0"/>
              <a:t>Google has been pushing this (+ has its own CA)</a:t>
            </a:r>
          </a:p>
          <a:p>
            <a:pPr lvl="1"/>
            <a:r>
              <a:rPr lang="en-US" sz="1800" dirty="0"/>
              <a:t>Chrome requires it for EV certs + certs with path to root 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C83D7-3E1D-AD40-A606-206EE79E927B}"/>
              </a:ext>
            </a:extLst>
          </p:cNvPr>
          <p:cNvSpPr txBox="1"/>
          <p:nvPr/>
        </p:nvSpPr>
        <p:spPr>
          <a:xfrm>
            <a:off x="4684889" y="5165814"/>
            <a:ext cx="6232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If certificate is not logged, will users pay attention to browser warnings?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2AC12A-15A7-DE41-934B-B765798EE05B}"/>
              </a:ext>
            </a:extLst>
          </p:cNvPr>
          <p:cNvSpPr txBox="1"/>
          <p:nvPr/>
        </p:nvSpPr>
        <p:spPr>
          <a:xfrm>
            <a:off x="4684889" y="5527980"/>
            <a:ext cx="3094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How does this compare to OCSP?</a:t>
            </a:r>
          </a:p>
        </p:txBody>
      </p:sp>
    </p:spTree>
    <p:extLst>
      <p:ext uri="{BB962C8B-B14F-4D97-AF65-F5344CB8AC3E}">
        <p14:creationId xmlns:p14="http://schemas.microsoft.com/office/powerpoint/2010/main" val="26583868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836F56-4305-794D-A5BE-7E81EEEC8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Peeking Through SSL/TLS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9779B0-6384-6547-B087-62EE72731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sz="2800" b="0" dirty="0"/>
              <a:t>Network traffic reveals length of HTTPS packets</a:t>
            </a:r>
          </a:p>
          <a:p>
            <a:pPr lvl="1">
              <a:spcAft>
                <a:spcPts val="3000"/>
              </a:spcAft>
            </a:pPr>
            <a:r>
              <a:rPr lang="en-US" sz="2000" dirty="0"/>
              <a:t>TLS supports up to 256 bytes of padding</a:t>
            </a:r>
          </a:p>
          <a:p>
            <a:pPr>
              <a:spcAft>
                <a:spcPts val="3000"/>
              </a:spcAft>
            </a:pPr>
            <a:r>
              <a:rPr lang="en-US" sz="2800" b="0" dirty="0"/>
              <a:t>AJAX-rich pages have lots and lots of interactions with the server</a:t>
            </a:r>
          </a:p>
          <a:p>
            <a:r>
              <a:rPr lang="en-US" sz="2800" b="0" dirty="0"/>
              <a:t>These interactions expose specific internal state of the page</a:t>
            </a:r>
          </a:p>
        </p:txBody>
      </p:sp>
    </p:spTree>
    <p:extLst>
      <p:ext uri="{BB962C8B-B14F-4D97-AF65-F5344CB8AC3E}">
        <p14:creationId xmlns:p14="http://schemas.microsoft.com/office/powerpoint/2010/main" val="3190652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836F56-4305-794D-A5BE-7E81EEEC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Analysis: Online Tax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D778E-DF0B-BB40-943D-E91C6ACC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24" y="2310206"/>
            <a:ext cx="5904088" cy="30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D199B-B51D-4445-8A8E-16B15C3320EE}"/>
              </a:ext>
            </a:extLst>
          </p:cNvPr>
          <p:cNvSpPr txBox="1"/>
          <p:nvPr/>
        </p:nvSpPr>
        <p:spPr>
          <a:xfrm>
            <a:off x="3572935" y="6108121"/>
            <a:ext cx="8336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600" i="1" dirty="0"/>
              <a:t>Chen et al. “</a:t>
            </a:r>
            <a:r>
              <a:rPr lang="en-US" sz="1600" i="1" dirty="0"/>
              <a:t>Side-Channel Leaks in Web Applications: a Reality Today, a Challenge Tomorrow”</a:t>
            </a:r>
            <a:endParaRPr lang="en-US" altLang="en-US" sz="1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41E0D-2039-7742-98BC-ED4BC22A2535}"/>
              </a:ext>
            </a:extLst>
          </p:cNvPr>
          <p:cNvSpPr txBox="1"/>
          <p:nvPr/>
        </p:nvSpPr>
        <p:spPr>
          <a:xfrm>
            <a:off x="7281035" y="2310206"/>
            <a:ext cx="2820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Sizes of webpages identify the state of the application, which leaks information about the user’s inputs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286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836F56-4305-794D-A5BE-7E81EEEC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Analysis: Video Streaming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D199B-B51D-4445-8A8E-16B15C3320EE}"/>
              </a:ext>
            </a:extLst>
          </p:cNvPr>
          <p:cNvSpPr txBox="1"/>
          <p:nvPr/>
        </p:nvSpPr>
        <p:spPr>
          <a:xfrm>
            <a:off x="3956062" y="6125152"/>
            <a:ext cx="77159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i="1" dirty="0"/>
              <a:t>Schuster et al. “</a:t>
            </a:r>
            <a:r>
              <a:rPr lang="en-US" sz="1600" i="1" dirty="0"/>
              <a:t>Beauty and the Burst: Remote Identification of Encrypted Video Streams”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EF3C4E6-8AE8-7141-BA7B-36F9D20BE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512" y="1743809"/>
            <a:ext cx="5260719" cy="264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9974D-D553-324C-AEEA-88B2C908F11A}"/>
              </a:ext>
            </a:extLst>
          </p:cNvPr>
          <p:cNvSpPr txBox="1"/>
          <p:nvPr/>
        </p:nvSpPr>
        <p:spPr>
          <a:xfrm>
            <a:off x="6705302" y="1743809"/>
            <a:ext cx="2820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Patterns of traffic bursts in encrypted video streams due to variable-bitrate encoding </a:t>
            </a:r>
            <a:r>
              <a:rPr lang="en-US" dirty="0">
                <a:solidFill>
                  <a:srgbClr val="C00000"/>
                </a:solidFill>
              </a:rPr>
              <a:t>identify specific YouTube and Netflix videos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98033A9-F6CC-8B47-AC05-F30148A81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35" y="3568368"/>
            <a:ext cx="4659831" cy="2272925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20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9106E73-2A72-3A4E-8B9C-A82A295923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SSL/TLS Handshake Protocol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A655B48-A414-0D4E-B9F4-3A82C83E33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Negotiate version of the protocol and the set of cryptographic algorithms to be used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Interoperability between different implementations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Authenticate server and client (optional)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Use digital certificates to learn each other’</a:t>
            </a:r>
            <a:r>
              <a:rPr lang="en-US" altLang="ja-JP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s public keys and verify each other’s identity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Often only the server is authenticated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Use public keys to establish a shared secret</a:t>
            </a:r>
          </a:p>
        </p:txBody>
      </p:sp>
    </p:spTree>
    <p:extLst>
      <p:ext uri="{BB962C8B-B14F-4D97-AF65-F5344CB8AC3E}">
        <p14:creationId xmlns:p14="http://schemas.microsoft.com/office/powerpoint/2010/main" val="149951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DBDD56B3-8D12-B841-9258-FBDEFAB9E0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“Core” SSL/TLS Handshake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3" name="Oval 3">
            <a:extLst>
              <a:ext uri="{FF2B5EF4-FFF2-40B4-BE49-F238E27FC236}">
                <a16:creationId xmlns:a16="http://schemas.microsoft.com/office/drawing/2014/main" id="{1345CC5E-240D-7444-95C8-88160336B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970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C</a:t>
            </a:r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096545BA-9629-5940-8261-5D84AB39B0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7100" y="2209800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16394168-02EE-334B-82BE-B7815B89F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2714" y="3429000"/>
            <a:ext cx="3265487" cy="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D296958C-F64D-8947-BF99-8EFCBCA65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2325688"/>
            <a:ext cx="20088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version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 suite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 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certificate for PK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</a:t>
            </a:r>
          </a:p>
          <a:p>
            <a:pPr>
              <a:buFontTx/>
              <a:buNone/>
            </a:pPr>
            <a:r>
              <a:rPr lang="en-US" altLang="ja-JP" sz="1800" dirty="0">
                <a:solidFill>
                  <a:srgbClr val="008F00"/>
                </a:solidFill>
                <a:latin typeface="+mn-lt"/>
              </a:rPr>
              <a:t>“</a:t>
            </a:r>
            <a:r>
              <a:rPr lang="en-US" altLang="ja-JP" sz="1800" dirty="0" err="1">
                <a:solidFill>
                  <a:srgbClr val="008F00"/>
                </a:solidFill>
                <a:latin typeface="+mn-lt"/>
              </a:rPr>
              <a:t>ServerHelloDone</a:t>
            </a:r>
            <a:r>
              <a:rPr lang="en-US" altLang="ja-JP" sz="1800" dirty="0">
                <a:solidFill>
                  <a:srgbClr val="008F00"/>
                </a:solidFill>
                <a:latin typeface="+mn-lt"/>
              </a:rPr>
              <a:t>”</a:t>
            </a:r>
            <a:endParaRPr lang="en-US" altLang="en-US" sz="1800" dirty="0">
              <a:solidFill>
                <a:srgbClr val="008F00"/>
              </a:solidFill>
              <a:latin typeface="+mn-lt"/>
            </a:endParaRPr>
          </a:p>
        </p:txBody>
      </p:sp>
      <p:sp>
        <p:nvSpPr>
          <p:cNvPr id="20487" name="Oval 7">
            <a:extLst>
              <a:ext uri="{FF2B5EF4-FFF2-40B4-BE49-F238E27FC236}">
                <a16:creationId xmlns:a16="http://schemas.microsoft.com/office/drawing/2014/main" id="{48F32AD0-3986-A344-8DEA-A50FB2AE2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100" y="1920876"/>
            <a:ext cx="1054100" cy="409892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4400">
                <a:solidFill>
                  <a:srgbClr val="000000"/>
                </a:solidFill>
                <a:latin typeface="+mn-lt"/>
              </a:rPr>
              <a:t>S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431CBFA7-77C6-7B4C-95D5-5FDF98A92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093" y="1778000"/>
            <a:ext cx="2265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C, 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version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c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008F00"/>
                </a:solidFill>
                <a:latin typeface="+mn-lt"/>
              </a:rPr>
              <a:t>suites</a:t>
            </a:r>
            <a:r>
              <a:rPr lang="en-US" altLang="en-US" sz="1800" baseline="-25000" dirty="0" err="1">
                <a:solidFill>
                  <a:srgbClr val="008F00"/>
                </a:solidFill>
                <a:latin typeface="+mn-lt"/>
              </a:rPr>
              <a:t>c</a:t>
            </a:r>
            <a:r>
              <a:rPr lang="en-US" altLang="en-US" sz="1800" dirty="0">
                <a:solidFill>
                  <a:srgbClr val="008F00"/>
                </a:solidFill>
                <a:latin typeface="+mn-lt"/>
              </a:rPr>
              <a:t>, N</a:t>
            </a:r>
            <a:r>
              <a:rPr lang="en-US" altLang="en-US" sz="1800" baseline="-25000" dirty="0">
                <a:solidFill>
                  <a:srgbClr val="008F00"/>
                </a:solidFill>
                <a:latin typeface="+mn-lt"/>
              </a:rPr>
              <a:t>c</a:t>
            </a:r>
          </a:p>
        </p:txBody>
      </p:sp>
      <p:sp>
        <p:nvSpPr>
          <p:cNvPr id="20489" name="Line 9">
            <a:extLst>
              <a:ext uri="{FF2B5EF4-FFF2-40B4-BE49-F238E27FC236}">
                <a16:creationId xmlns:a16="http://schemas.microsoft.com/office/drawing/2014/main" id="{99C86232-02D8-3843-8179-6230E5781E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3937000"/>
            <a:ext cx="3162300" cy="12700"/>
          </a:xfrm>
          <a:prstGeom prst="line">
            <a:avLst/>
          </a:prstGeom>
          <a:noFill/>
          <a:ln w="50800">
            <a:solidFill>
              <a:srgbClr val="008F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EB518E56-E3EE-1B46-8505-7CB0FFC85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1463" y="3505200"/>
            <a:ext cx="23439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rgbClr val="008F00"/>
                </a:solidFill>
                <a:latin typeface="+mn-lt"/>
              </a:rPr>
              <a:t>{Secret</a:t>
            </a:r>
            <a:r>
              <a:rPr lang="en-US" altLang="en-US" sz="1800" baseline="-25000">
                <a:solidFill>
                  <a:srgbClr val="008F00"/>
                </a:solidFill>
                <a:latin typeface="+mn-lt"/>
              </a:rPr>
              <a:t>c</a:t>
            </a:r>
            <a:r>
              <a:rPr lang="en-US" altLang="en-US" sz="1800">
                <a:solidFill>
                  <a:srgbClr val="008F00"/>
                </a:solidFill>
                <a:latin typeface="+mn-lt"/>
              </a:rPr>
              <a:t>}</a:t>
            </a:r>
            <a:r>
              <a:rPr lang="en-US" altLang="en-US" sz="1800" baseline="-25000">
                <a:solidFill>
                  <a:srgbClr val="008F00"/>
                </a:solidFill>
                <a:latin typeface="+mn-lt"/>
              </a:rPr>
              <a:t>PKs      </a:t>
            </a:r>
            <a:r>
              <a:rPr lang="en-US" altLang="en-US" sz="1400">
                <a:solidFill>
                  <a:srgbClr val="008F00"/>
                </a:solidFill>
                <a:latin typeface="+mn-lt"/>
              </a:rPr>
              <a:t>if using RSA</a:t>
            </a:r>
            <a:endParaRPr lang="en-US" altLang="en-US" sz="1400" baseline="-25000">
              <a:solidFill>
                <a:srgbClr val="008F00"/>
              </a:solidFill>
              <a:latin typeface="+mn-lt"/>
            </a:endParaRPr>
          </a:p>
        </p:txBody>
      </p:sp>
      <p:sp>
        <p:nvSpPr>
          <p:cNvPr id="20491" name="Text Box 11">
            <a:extLst>
              <a:ext uri="{FF2B5EF4-FFF2-40B4-BE49-F238E27FC236}">
                <a16:creationId xmlns:a16="http://schemas.microsoft.com/office/drawing/2014/main" id="{8732F1C7-50D7-D541-BC07-CB99088AA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5350" y="4707118"/>
            <a:ext cx="20633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600" i="1" dirty="0">
                <a:solidFill>
                  <a:srgbClr val="FF0000"/>
                </a:solidFill>
                <a:latin typeface="+mn-lt"/>
              </a:rPr>
              <a:t>switch to keys derived</a:t>
            </a:r>
          </a:p>
          <a:p>
            <a:pPr>
              <a:buFontTx/>
              <a:buNone/>
            </a:pPr>
            <a:r>
              <a:rPr lang="en-US" altLang="en-US" sz="1600" i="1" dirty="0">
                <a:solidFill>
                  <a:srgbClr val="FF0000"/>
                </a:solidFill>
                <a:latin typeface="+mn-lt"/>
              </a:rPr>
              <a:t>from </a:t>
            </a:r>
            <a:r>
              <a:rPr lang="en-US" altLang="en-US" sz="1600" i="1" dirty="0" err="1">
                <a:solidFill>
                  <a:srgbClr val="FF0000"/>
                </a:solidFill>
                <a:latin typeface="+mn-lt"/>
              </a:rPr>
              <a:t>secret</a:t>
            </a:r>
            <a:r>
              <a:rPr lang="en-US" altLang="en-US" sz="1600" i="1" baseline="-25000" dirty="0" err="1">
                <a:solidFill>
                  <a:srgbClr val="FF0000"/>
                </a:solidFill>
                <a:latin typeface="+mn-lt"/>
              </a:rPr>
              <a:t>c</a:t>
            </a:r>
            <a:r>
              <a:rPr lang="en-US" altLang="en-US" sz="1600" i="1" baseline="-25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en-US" sz="1600" i="1" dirty="0">
                <a:solidFill>
                  <a:srgbClr val="FF0000"/>
                </a:solidFill>
                <a:latin typeface="+mn-lt"/>
              </a:rPr>
              <a:t>, N</a:t>
            </a:r>
            <a:r>
              <a:rPr lang="en-US" altLang="en-US" sz="1600" i="1" baseline="-25000" dirty="0">
                <a:solidFill>
                  <a:srgbClr val="FF0000"/>
                </a:solidFill>
                <a:latin typeface="+mn-lt"/>
              </a:rPr>
              <a:t>c </a:t>
            </a:r>
            <a:r>
              <a:rPr lang="en-US" altLang="en-US" sz="1600" i="1" dirty="0">
                <a:solidFill>
                  <a:srgbClr val="FF0000"/>
                </a:solidFill>
                <a:latin typeface="+mn-lt"/>
              </a:rPr>
              <a:t>, N</a:t>
            </a:r>
            <a:r>
              <a:rPr lang="en-US" altLang="en-US" sz="1600" i="1" baseline="-25000" dirty="0">
                <a:solidFill>
                  <a:srgbClr val="FF0000"/>
                </a:solidFill>
                <a:latin typeface="+mn-lt"/>
              </a:rPr>
              <a:t>s</a:t>
            </a:r>
          </a:p>
        </p:txBody>
      </p:sp>
      <p:sp>
        <p:nvSpPr>
          <p:cNvPr id="20492" name="Text Box 12">
            <a:extLst>
              <a:ext uri="{FF2B5EF4-FFF2-40B4-BE49-F238E27FC236}">
                <a16:creationId xmlns:a16="http://schemas.microsoft.com/office/drawing/2014/main" id="{BC8E3C83-0545-6841-902F-491784556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117" y="4177790"/>
            <a:ext cx="42130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C and S share secret key material (</a:t>
            </a:r>
            <a:r>
              <a:rPr lang="en-US" altLang="en-US" sz="1800" dirty="0" err="1">
                <a:solidFill>
                  <a:srgbClr val="FF0000"/>
                </a:solidFill>
                <a:latin typeface="+mn-lt"/>
              </a:rPr>
              <a:t>secret</a:t>
            </a:r>
            <a:r>
              <a:rPr lang="en-US" altLang="en-US" sz="1800" baseline="-25000" dirty="0" err="1">
                <a:solidFill>
                  <a:srgbClr val="FF0000"/>
                </a:solidFill>
                <a:latin typeface="+mn-lt"/>
              </a:rPr>
              <a:t>c</a:t>
            </a: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)</a:t>
            </a:r>
          </a:p>
        </p:txBody>
      </p:sp>
      <p:sp>
        <p:nvSpPr>
          <p:cNvPr id="20493" name="Text Box 14">
            <a:extLst>
              <a:ext uri="{FF2B5EF4-FFF2-40B4-BE49-F238E27FC236}">
                <a16:creationId xmlns:a16="http://schemas.microsoft.com/office/drawing/2014/main" id="{49833271-5489-6E4E-B6E0-5BE142562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338" y="4707118"/>
            <a:ext cx="20633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600" i="1">
                <a:solidFill>
                  <a:srgbClr val="FF0000"/>
                </a:solidFill>
                <a:latin typeface="+mn-lt"/>
              </a:rPr>
              <a:t>switch to keys derived</a:t>
            </a:r>
          </a:p>
          <a:p>
            <a:pPr>
              <a:buFontTx/>
              <a:buNone/>
            </a:pPr>
            <a:r>
              <a:rPr lang="en-US" altLang="en-US" sz="1600" i="1">
                <a:solidFill>
                  <a:srgbClr val="FF0000"/>
                </a:solidFill>
                <a:latin typeface="+mn-lt"/>
              </a:rPr>
              <a:t>from secret</a:t>
            </a:r>
            <a:r>
              <a:rPr lang="en-US" altLang="en-US" sz="1600" i="1" baseline="-25000">
                <a:solidFill>
                  <a:srgbClr val="FF0000"/>
                </a:solidFill>
                <a:latin typeface="+mn-lt"/>
              </a:rPr>
              <a:t>c </a:t>
            </a:r>
            <a:r>
              <a:rPr lang="en-US" altLang="en-US" sz="1600" i="1">
                <a:solidFill>
                  <a:srgbClr val="FF0000"/>
                </a:solidFill>
                <a:latin typeface="+mn-lt"/>
              </a:rPr>
              <a:t>, N</a:t>
            </a:r>
            <a:r>
              <a:rPr lang="en-US" altLang="en-US" sz="1600" i="1" baseline="-25000">
                <a:solidFill>
                  <a:srgbClr val="FF0000"/>
                </a:solidFill>
                <a:latin typeface="+mn-lt"/>
              </a:rPr>
              <a:t>c </a:t>
            </a:r>
            <a:r>
              <a:rPr lang="en-US" altLang="en-US" sz="1600" i="1">
                <a:solidFill>
                  <a:srgbClr val="FF0000"/>
                </a:solidFill>
                <a:latin typeface="+mn-lt"/>
              </a:rPr>
              <a:t>, N</a:t>
            </a:r>
            <a:r>
              <a:rPr lang="en-US" altLang="en-US" sz="1600" i="1" baseline="-25000">
                <a:solidFill>
                  <a:srgbClr val="FF0000"/>
                </a:solidFill>
                <a:latin typeface="+mn-lt"/>
              </a:rPr>
              <a:t>s</a:t>
            </a:r>
          </a:p>
        </p:txBody>
      </p:sp>
      <p:sp>
        <p:nvSpPr>
          <p:cNvPr id="20494" name="Line 12">
            <a:extLst>
              <a:ext uri="{FF2B5EF4-FFF2-40B4-BE49-F238E27FC236}">
                <a16:creationId xmlns:a16="http://schemas.microsoft.com/office/drawing/2014/main" id="{3EDB8BC1-7C0B-4A4F-9656-03A9D81DA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5608318"/>
            <a:ext cx="329088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Line 13">
            <a:extLst>
              <a:ext uri="{FF2B5EF4-FFF2-40B4-BE49-F238E27FC236}">
                <a16:creationId xmlns:a16="http://schemas.microsoft.com/office/drawing/2014/main" id="{D7B5AC35-DD6D-F64D-858C-1BABDE308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7514" y="5945773"/>
            <a:ext cx="3265487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Text Box 12">
            <a:extLst>
              <a:ext uri="{FF2B5EF4-FFF2-40B4-BE49-F238E27FC236}">
                <a16:creationId xmlns:a16="http://schemas.microsoft.com/office/drawing/2014/main" id="{10A58399-EF69-7742-97C8-4795B196D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143" y="5542548"/>
            <a:ext cx="971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+mn-lt"/>
              </a:rPr>
              <a:t>Finished</a:t>
            </a:r>
          </a:p>
        </p:txBody>
      </p:sp>
      <p:sp>
        <p:nvSpPr>
          <p:cNvPr id="20497" name="Text Box 12">
            <a:extLst>
              <a:ext uri="{FF2B5EF4-FFF2-40B4-BE49-F238E27FC236}">
                <a16:creationId xmlns:a16="http://schemas.microsoft.com/office/drawing/2014/main" id="{4C462A55-333E-C44D-9AA2-600E9D7BE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943" y="5676501"/>
            <a:ext cx="9717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Finished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D8839B-6987-6746-B551-B1803C5A9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337" y="2614748"/>
            <a:ext cx="1905000" cy="381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87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3003755" y="1202763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" name="Right Arrow Callout 33">
            <a:extLst>
              <a:ext uri="{FF2B5EF4-FFF2-40B4-BE49-F238E27FC236}">
                <a16:creationId xmlns:a16="http://schemas.microsoft.com/office/drawing/2014/main" id="{C5FEEFCE-913B-4B4A-80AA-F289D471E04D}"/>
              </a:ext>
            </a:extLst>
          </p:cNvPr>
          <p:cNvSpPr/>
          <p:nvPr/>
        </p:nvSpPr>
        <p:spPr>
          <a:xfrm rot="20695615">
            <a:off x="4320328" y="4526760"/>
            <a:ext cx="1935682" cy="53545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1097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Cross-protocol DH/ECDH attack</a:t>
            </a:r>
          </a:p>
        </p:txBody>
      </p:sp>
      <p:sp>
        <p:nvSpPr>
          <p:cNvPr id="35" name="Up Arrow Callout 34">
            <a:extLst>
              <a:ext uri="{FF2B5EF4-FFF2-40B4-BE49-F238E27FC236}">
                <a16:creationId xmlns:a16="http://schemas.microsoft.com/office/drawing/2014/main" id="{8E6252BF-BC6C-A24E-94B9-EE1FC0ABF756}"/>
              </a:ext>
            </a:extLst>
          </p:cNvPr>
          <p:cNvSpPr/>
          <p:nvPr/>
        </p:nvSpPr>
        <p:spPr>
          <a:xfrm>
            <a:off x="2640383" y="4671194"/>
            <a:ext cx="1402759" cy="1602234"/>
          </a:xfrm>
          <a:prstGeom prst="upArrowCallout">
            <a:avLst>
              <a:gd name="adj1" fmla="val 5852"/>
              <a:gd name="adj2" fmla="val 8915"/>
              <a:gd name="adj3" fmla="val 8915"/>
              <a:gd name="adj4" fmla="val 42595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RC4 biases,</a:t>
            </a:r>
          </a:p>
          <a:p>
            <a:pPr algn="ctr"/>
            <a:r>
              <a:rPr lang="en-US" sz="1400" dirty="0"/>
              <a:t>rc4nomore,</a:t>
            </a:r>
          </a:p>
          <a:p>
            <a:pPr algn="ctr"/>
            <a:r>
              <a:rPr lang="en-US" sz="1400" dirty="0"/>
              <a:t>Bar Mitzvah</a:t>
            </a:r>
          </a:p>
        </p:txBody>
      </p:sp>
      <p:sp>
        <p:nvSpPr>
          <p:cNvPr id="36" name="Up Arrow Callout 35">
            <a:extLst>
              <a:ext uri="{FF2B5EF4-FFF2-40B4-BE49-F238E27FC236}">
                <a16:creationId xmlns:a16="http://schemas.microsoft.com/office/drawing/2014/main" id="{C317D81E-C644-A440-B52F-491F6D3193EC}"/>
              </a:ext>
            </a:extLst>
          </p:cNvPr>
          <p:cNvSpPr/>
          <p:nvPr/>
        </p:nvSpPr>
        <p:spPr>
          <a:xfrm rot="1657768">
            <a:off x="5503591" y="4759086"/>
            <a:ext cx="1056856" cy="1176006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2608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CRIME, BREACH, HEIST</a:t>
            </a:r>
          </a:p>
        </p:txBody>
      </p:sp>
      <p:sp>
        <p:nvSpPr>
          <p:cNvPr id="37" name="Right Arrow Callout 36">
            <a:extLst>
              <a:ext uri="{FF2B5EF4-FFF2-40B4-BE49-F238E27FC236}">
                <a16:creationId xmlns:a16="http://schemas.microsoft.com/office/drawing/2014/main" id="{96C722AD-DFEC-D748-A94A-226F7479240C}"/>
              </a:ext>
            </a:extLst>
          </p:cNvPr>
          <p:cNvSpPr/>
          <p:nvPr/>
        </p:nvSpPr>
        <p:spPr>
          <a:xfrm>
            <a:off x="4375289" y="4042095"/>
            <a:ext cx="1935682" cy="50246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021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Triple handshake attack</a:t>
            </a:r>
          </a:p>
        </p:txBody>
      </p:sp>
      <p:sp>
        <p:nvSpPr>
          <p:cNvPr id="38" name="Down Arrow Callout 37">
            <a:extLst>
              <a:ext uri="{FF2B5EF4-FFF2-40B4-BE49-F238E27FC236}">
                <a16:creationId xmlns:a16="http://schemas.microsoft.com/office/drawing/2014/main" id="{BAD35006-AAEE-F647-B038-3585EE809F0D}"/>
              </a:ext>
            </a:extLst>
          </p:cNvPr>
          <p:cNvSpPr/>
          <p:nvPr/>
        </p:nvSpPr>
        <p:spPr>
          <a:xfrm rot="5400000">
            <a:off x="10679409" y="3043723"/>
            <a:ext cx="933547" cy="676351"/>
          </a:xfrm>
          <a:prstGeom prst="downArrowCallout">
            <a:avLst>
              <a:gd name="adj1" fmla="val 14746"/>
              <a:gd name="adj2" fmla="val 25000"/>
              <a:gd name="adj3" fmla="val 25000"/>
              <a:gd name="adj4" fmla="val 40437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goto</a:t>
            </a:r>
            <a:r>
              <a:rPr lang="en-US" sz="1400" dirty="0"/>
              <a:t> fail;</a:t>
            </a:r>
          </a:p>
        </p:txBody>
      </p:sp>
      <p:sp>
        <p:nvSpPr>
          <p:cNvPr id="43" name="Down Arrow Callout 42">
            <a:extLst>
              <a:ext uri="{FF2B5EF4-FFF2-40B4-BE49-F238E27FC236}">
                <a16:creationId xmlns:a16="http://schemas.microsoft.com/office/drawing/2014/main" id="{FC203F86-8450-DC47-9A09-30FEEEA60105}"/>
              </a:ext>
            </a:extLst>
          </p:cNvPr>
          <p:cNvSpPr/>
          <p:nvPr/>
        </p:nvSpPr>
        <p:spPr>
          <a:xfrm>
            <a:off x="9850443" y="1233944"/>
            <a:ext cx="1221130" cy="1954165"/>
          </a:xfrm>
          <a:prstGeom prst="downArrowCallout">
            <a:avLst>
              <a:gd name="adj1" fmla="val 14746"/>
              <a:gd name="adj2" fmla="val 25000"/>
              <a:gd name="adj3" fmla="val 25000"/>
              <a:gd name="adj4" fmla="val 44683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Goldberg &amp; Wagner Netscape PRNG attack</a:t>
            </a:r>
          </a:p>
        </p:txBody>
      </p:sp>
      <p:sp>
        <p:nvSpPr>
          <p:cNvPr id="44" name="Up Arrow Callout 43">
            <a:extLst>
              <a:ext uri="{FF2B5EF4-FFF2-40B4-BE49-F238E27FC236}">
                <a16:creationId xmlns:a16="http://schemas.microsoft.com/office/drawing/2014/main" id="{89CE13DD-78D1-8141-9B62-DBC432FBF1C7}"/>
              </a:ext>
            </a:extLst>
          </p:cNvPr>
          <p:cNvSpPr/>
          <p:nvPr/>
        </p:nvSpPr>
        <p:spPr>
          <a:xfrm rot="1581220">
            <a:off x="2607063" y="4897845"/>
            <a:ext cx="845452" cy="655165"/>
          </a:xfrm>
          <a:prstGeom prst="upArrowCallout">
            <a:avLst>
              <a:gd name="adj1" fmla="val 12104"/>
              <a:gd name="adj2" fmla="val 19661"/>
              <a:gd name="adj3" fmla="val 25000"/>
              <a:gd name="adj4" fmla="val 61458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FREAK, Logjam</a:t>
            </a:r>
          </a:p>
        </p:txBody>
      </p:sp>
      <p:sp>
        <p:nvSpPr>
          <p:cNvPr id="45" name="Up Arrow Callout 44">
            <a:extLst>
              <a:ext uri="{FF2B5EF4-FFF2-40B4-BE49-F238E27FC236}">
                <a16:creationId xmlns:a16="http://schemas.microsoft.com/office/drawing/2014/main" id="{50B19195-22B8-E148-9DF1-428803166887}"/>
              </a:ext>
            </a:extLst>
          </p:cNvPr>
          <p:cNvSpPr/>
          <p:nvPr/>
        </p:nvSpPr>
        <p:spPr>
          <a:xfrm>
            <a:off x="3499435" y="4523328"/>
            <a:ext cx="945940" cy="781368"/>
          </a:xfrm>
          <a:prstGeom prst="upArrowCallout">
            <a:avLst>
              <a:gd name="adj1" fmla="val 12104"/>
              <a:gd name="adj2" fmla="val 19661"/>
              <a:gd name="adj3" fmla="val 25000"/>
              <a:gd name="adj4" fmla="val 40809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Sweet32</a:t>
            </a:r>
          </a:p>
        </p:txBody>
      </p:sp>
      <p:sp>
        <p:nvSpPr>
          <p:cNvPr id="49" name="Up Arrow Callout 48">
            <a:extLst>
              <a:ext uri="{FF2B5EF4-FFF2-40B4-BE49-F238E27FC236}">
                <a16:creationId xmlns:a16="http://schemas.microsoft.com/office/drawing/2014/main" id="{3AAEFDDA-FFFF-6C4F-A340-881B7D9A7AAC}"/>
              </a:ext>
            </a:extLst>
          </p:cNvPr>
          <p:cNvSpPr/>
          <p:nvPr/>
        </p:nvSpPr>
        <p:spPr>
          <a:xfrm rot="5400000">
            <a:off x="3959995" y="3687445"/>
            <a:ext cx="945940" cy="489969"/>
          </a:xfrm>
          <a:prstGeom prst="upArrowCallout">
            <a:avLst>
              <a:gd name="adj1" fmla="val 27495"/>
              <a:gd name="adj2" fmla="val 33128"/>
              <a:gd name="adj3" fmla="val 30772"/>
              <a:gd name="adj4" fmla="val 54277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Lucky13</a:t>
            </a:r>
          </a:p>
        </p:txBody>
      </p:sp>
      <p:sp>
        <p:nvSpPr>
          <p:cNvPr id="54" name="Down Arrow Callout 53">
            <a:extLst>
              <a:ext uri="{FF2B5EF4-FFF2-40B4-BE49-F238E27FC236}">
                <a16:creationId xmlns:a16="http://schemas.microsoft.com/office/drawing/2014/main" id="{14973133-F38B-B34E-A72C-FB3E7003B003}"/>
              </a:ext>
            </a:extLst>
          </p:cNvPr>
          <p:cNvSpPr/>
          <p:nvPr/>
        </p:nvSpPr>
        <p:spPr>
          <a:xfrm>
            <a:off x="6452154" y="488080"/>
            <a:ext cx="1545394" cy="2501236"/>
          </a:xfrm>
          <a:prstGeom prst="downArrowCallout">
            <a:avLst>
              <a:gd name="adj1" fmla="val 6995"/>
              <a:gd name="adj2" fmla="val 13321"/>
              <a:gd name="adj3" fmla="val 25000"/>
              <a:gd name="adj4" fmla="val 17350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Termination,</a:t>
            </a:r>
          </a:p>
          <a:p>
            <a:pPr algn="ctr"/>
            <a:r>
              <a:rPr lang="en-US" sz="1400" dirty="0"/>
              <a:t>Cookie Cutter</a:t>
            </a:r>
          </a:p>
        </p:txBody>
      </p:sp>
      <p:sp>
        <p:nvSpPr>
          <p:cNvPr id="50" name="Down Arrow Callout 49">
            <a:extLst>
              <a:ext uri="{FF2B5EF4-FFF2-40B4-BE49-F238E27FC236}">
                <a16:creationId xmlns:a16="http://schemas.microsoft.com/office/drawing/2014/main" id="{D78C0709-A7B6-2B46-8BB0-18926AB8934D}"/>
              </a:ext>
            </a:extLst>
          </p:cNvPr>
          <p:cNvSpPr/>
          <p:nvPr/>
        </p:nvSpPr>
        <p:spPr>
          <a:xfrm>
            <a:off x="5883209" y="1066991"/>
            <a:ext cx="1545394" cy="1933632"/>
          </a:xfrm>
          <a:prstGeom prst="downArrowCallout">
            <a:avLst>
              <a:gd name="adj1" fmla="val 6995"/>
              <a:gd name="adj2" fmla="val 13321"/>
              <a:gd name="adj3" fmla="val 25000"/>
              <a:gd name="adj4" fmla="val 17350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Bleichenbacher</a:t>
            </a:r>
            <a:endParaRPr lang="en-US" sz="1400" dirty="0"/>
          </a:p>
        </p:txBody>
      </p:sp>
      <p:sp>
        <p:nvSpPr>
          <p:cNvPr id="51" name="Down Arrow Callout 50">
            <a:extLst>
              <a:ext uri="{FF2B5EF4-FFF2-40B4-BE49-F238E27FC236}">
                <a16:creationId xmlns:a16="http://schemas.microsoft.com/office/drawing/2014/main" id="{FA8FCC6A-3009-4446-B257-7E2DEE94FAB4}"/>
              </a:ext>
            </a:extLst>
          </p:cNvPr>
          <p:cNvSpPr/>
          <p:nvPr/>
        </p:nvSpPr>
        <p:spPr>
          <a:xfrm>
            <a:off x="6147908" y="1635883"/>
            <a:ext cx="1545394" cy="1933632"/>
          </a:xfrm>
          <a:prstGeom prst="downArrowCallout">
            <a:avLst>
              <a:gd name="adj1" fmla="val 6995"/>
              <a:gd name="adj2" fmla="val 13321"/>
              <a:gd name="adj3" fmla="val 25000"/>
              <a:gd name="adj4" fmla="val 39288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SSL 2.0 downgrade,</a:t>
            </a:r>
          </a:p>
          <a:p>
            <a:pPr algn="ctr"/>
            <a:r>
              <a:rPr lang="en-US" sz="1400" dirty="0"/>
              <a:t>FREAK, Logjam</a:t>
            </a:r>
          </a:p>
        </p:txBody>
      </p:sp>
      <p:sp>
        <p:nvSpPr>
          <p:cNvPr id="56" name="Down Arrow Callout 55">
            <a:extLst>
              <a:ext uri="{FF2B5EF4-FFF2-40B4-BE49-F238E27FC236}">
                <a16:creationId xmlns:a16="http://schemas.microsoft.com/office/drawing/2014/main" id="{F20CB0FF-AF38-2E4F-BBB5-C9C4FBCFDFF6}"/>
              </a:ext>
            </a:extLst>
          </p:cNvPr>
          <p:cNvSpPr/>
          <p:nvPr/>
        </p:nvSpPr>
        <p:spPr>
          <a:xfrm>
            <a:off x="4172243" y="700601"/>
            <a:ext cx="1671419" cy="2772624"/>
          </a:xfrm>
          <a:prstGeom prst="downArrowCallout">
            <a:avLst>
              <a:gd name="adj1" fmla="val 6995"/>
              <a:gd name="adj2" fmla="val 13321"/>
              <a:gd name="adj3" fmla="val 25000"/>
              <a:gd name="adj4" fmla="val 25117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POODLE</a:t>
            </a:r>
          </a:p>
          <a:p>
            <a:pPr algn="ctr"/>
            <a:r>
              <a:rPr lang="en-US" sz="1400" dirty="0" err="1"/>
              <a:t>ZombiePOODLE</a:t>
            </a:r>
            <a:endParaRPr lang="en-US" sz="1400" dirty="0"/>
          </a:p>
          <a:p>
            <a:pPr algn="ctr"/>
            <a:r>
              <a:rPr lang="en-US" sz="1400" dirty="0" err="1"/>
              <a:t>GoldenDOODLE</a:t>
            </a:r>
            <a:endParaRPr lang="en-US" sz="1400" dirty="0"/>
          </a:p>
        </p:txBody>
      </p:sp>
      <p:sp>
        <p:nvSpPr>
          <p:cNvPr id="55" name="Down Arrow Callout 54">
            <a:extLst>
              <a:ext uri="{FF2B5EF4-FFF2-40B4-BE49-F238E27FC236}">
                <a16:creationId xmlns:a16="http://schemas.microsoft.com/office/drawing/2014/main" id="{4265D086-230C-3048-A6FB-750E0BD2FC65}"/>
              </a:ext>
            </a:extLst>
          </p:cNvPr>
          <p:cNvSpPr/>
          <p:nvPr/>
        </p:nvSpPr>
        <p:spPr>
          <a:xfrm>
            <a:off x="4463805" y="1475470"/>
            <a:ext cx="1421762" cy="2003509"/>
          </a:xfrm>
          <a:prstGeom prst="downArrowCallout">
            <a:avLst>
              <a:gd name="adj1" fmla="val 6995"/>
              <a:gd name="adj2" fmla="val 13321"/>
              <a:gd name="adj3" fmla="val 25000"/>
              <a:gd name="adj4" fmla="val 12625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BEAST</a:t>
            </a:r>
          </a:p>
        </p:txBody>
      </p:sp>
      <p:sp>
        <p:nvSpPr>
          <p:cNvPr id="52" name="Down Arrow Callout 51">
            <a:extLst>
              <a:ext uri="{FF2B5EF4-FFF2-40B4-BE49-F238E27FC236}">
                <a16:creationId xmlns:a16="http://schemas.microsoft.com/office/drawing/2014/main" id="{BF6A630E-E838-8942-9253-5701B1DAF35F}"/>
              </a:ext>
            </a:extLst>
          </p:cNvPr>
          <p:cNvSpPr/>
          <p:nvPr/>
        </p:nvSpPr>
        <p:spPr>
          <a:xfrm>
            <a:off x="4677950" y="1810352"/>
            <a:ext cx="1543840" cy="1196863"/>
          </a:xfrm>
          <a:prstGeom prst="downArrowCallout">
            <a:avLst>
              <a:gd name="adj1" fmla="val 6995"/>
              <a:gd name="adj2" fmla="val 13321"/>
              <a:gd name="adj3" fmla="val 25000"/>
              <a:gd name="adj4" fmla="val 40206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Cross-protocol DH/ECDH attack</a:t>
            </a:r>
          </a:p>
        </p:txBody>
      </p:sp>
      <p:sp>
        <p:nvSpPr>
          <p:cNvPr id="57" name="Down Arrow Callout 56">
            <a:extLst>
              <a:ext uri="{FF2B5EF4-FFF2-40B4-BE49-F238E27FC236}">
                <a16:creationId xmlns:a16="http://schemas.microsoft.com/office/drawing/2014/main" id="{C7B86E56-8FA5-D74C-89C3-3CBB48A85821}"/>
              </a:ext>
            </a:extLst>
          </p:cNvPr>
          <p:cNvSpPr/>
          <p:nvPr/>
        </p:nvSpPr>
        <p:spPr>
          <a:xfrm rot="624860">
            <a:off x="3331573" y="798320"/>
            <a:ext cx="828631" cy="2249928"/>
          </a:xfrm>
          <a:prstGeom prst="downArrowCallout">
            <a:avLst>
              <a:gd name="adj1" fmla="val 16096"/>
              <a:gd name="adj2" fmla="val 20147"/>
              <a:gd name="adj3" fmla="val 25000"/>
              <a:gd name="adj4" fmla="val 15892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SLOTH</a:t>
            </a:r>
          </a:p>
        </p:txBody>
      </p:sp>
      <p:sp>
        <p:nvSpPr>
          <p:cNvPr id="46" name="Down Arrow Callout 45">
            <a:extLst>
              <a:ext uri="{FF2B5EF4-FFF2-40B4-BE49-F238E27FC236}">
                <a16:creationId xmlns:a16="http://schemas.microsoft.com/office/drawing/2014/main" id="{21808735-9AE8-3B4A-84CC-5C4E99142957}"/>
              </a:ext>
            </a:extLst>
          </p:cNvPr>
          <p:cNvSpPr/>
          <p:nvPr/>
        </p:nvSpPr>
        <p:spPr>
          <a:xfrm>
            <a:off x="2601974" y="1342778"/>
            <a:ext cx="1545394" cy="1646538"/>
          </a:xfrm>
          <a:prstGeom prst="downArrowCallout">
            <a:avLst>
              <a:gd name="adj1" fmla="val 6995"/>
              <a:gd name="adj2" fmla="val 13321"/>
              <a:gd name="adj3" fmla="val 25000"/>
              <a:gd name="adj4" fmla="val 23688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Bleichenbacher</a:t>
            </a:r>
            <a:r>
              <a:rPr lang="en-US" sz="1400" dirty="0"/>
              <a:t>,</a:t>
            </a:r>
          </a:p>
        </p:txBody>
      </p:sp>
      <p:sp>
        <p:nvSpPr>
          <p:cNvPr id="47" name="Down Arrow Callout 46">
            <a:extLst>
              <a:ext uri="{FF2B5EF4-FFF2-40B4-BE49-F238E27FC236}">
                <a16:creationId xmlns:a16="http://schemas.microsoft.com/office/drawing/2014/main" id="{60F9732C-6CD1-984E-809B-9A52E446171C}"/>
              </a:ext>
            </a:extLst>
          </p:cNvPr>
          <p:cNvSpPr/>
          <p:nvPr/>
        </p:nvSpPr>
        <p:spPr>
          <a:xfrm rot="676343">
            <a:off x="3286561" y="2124879"/>
            <a:ext cx="1421762" cy="1896907"/>
          </a:xfrm>
          <a:prstGeom prst="downArrowCallout">
            <a:avLst>
              <a:gd name="adj1" fmla="val 6995"/>
              <a:gd name="adj2" fmla="val 13321"/>
              <a:gd name="adj3" fmla="val 25000"/>
              <a:gd name="adj4" fmla="val 14913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Collisions</a:t>
            </a:r>
          </a:p>
        </p:txBody>
      </p:sp>
      <p:sp>
        <p:nvSpPr>
          <p:cNvPr id="5" name="Left Arrow Callout 4">
            <a:extLst>
              <a:ext uri="{FF2B5EF4-FFF2-40B4-BE49-F238E27FC236}">
                <a16:creationId xmlns:a16="http://schemas.microsoft.com/office/drawing/2014/main" id="{CB4D1950-16BC-0447-A74F-A65767D2AA46}"/>
              </a:ext>
            </a:extLst>
          </p:cNvPr>
          <p:cNvSpPr/>
          <p:nvPr/>
        </p:nvSpPr>
        <p:spPr>
          <a:xfrm rot="870722">
            <a:off x="7067787" y="4167364"/>
            <a:ext cx="1725297" cy="335967"/>
          </a:xfrm>
          <a:prstGeom prst="leftArrowCallout">
            <a:avLst>
              <a:gd name="adj1" fmla="val 25000"/>
              <a:gd name="adj2" fmla="val 35934"/>
              <a:gd name="adj3" fmla="val 45115"/>
              <a:gd name="adj4" fmla="val 86728"/>
            </a:avLst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Ray &amp; </a:t>
            </a:r>
            <a:r>
              <a:rPr lang="en-US" sz="1400" dirty="0" err="1"/>
              <a:t>Dispensa</a:t>
            </a:r>
            <a:endParaRPr lang="en-US" sz="1400" dirty="0"/>
          </a:p>
        </p:txBody>
      </p:sp>
      <p:sp>
        <p:nvSpPr>
          <p:cNvPr id="30" name="Down Arrow Callout 29">
            <a:extLst>
              <a:ext uri="{FF2B5EF4-FFF2-40B4-BE49-F238E27FC236}">
                <a16:creationId xmlns:a16="http://schemas.microsoft.com/office/drawing/2014/main" id="{3E07D5D9-AFDC-AB40-BD5A-4907B5C91002}"/>
              </a:ext>
            </a:extLst>
          </p:cNvPr>
          <p:cNvSpPr/>
          <p:nvPr/>
        </p:nvSpPr>
        <p:spPr>
          <a:xfrm>
            <a:off x="7531875" y="1066992"/>
            <a:ext cx="1221130" cy="1866110"/>
          </a:xfrm>
          <a:prstGeom prst="downArrowCallout">
            <a:avLst>
              <a:gd name="adj1" fmla="val 10114"/>
              <a:gd name="adj2" fmla="val 14964"/>
              <a:gd name="adj3" fmla="val 25000"/>
              <a:gd name="adj4" fmla="val 35617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Debian</a:t>
            </a:r>
            <a:r>
              <a:rPr lang="en-US" sz="1400" dirty="0"/>
              <a:t> </a:t>
            </a:r>
            <a:r>
              <a:rPr lang="en-US" sz="1400" dirty="0" err="1"/>
              <a:t>OpenSSL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entropy bug</a:t>
            </a:r>
          </a:p>
        </p:txBody>
      </p:sp>
      <p:sp>
        <p:nvSpPr>
          <p:cNvPr id="29" name="Up Arrow Callout 28">
            <a:extLst>
              <a:ext uri="{FF2B5EF4-FFF2-40B4-BE49-F238E27FC236}">
                <a16:creationId xmlns:a16="http://schemas.microsoft.com/office/drawing/2014/main" id="{2C190D23-45C1-0A49-BFDC-31E16946FF59}"/>
              </a:ext>
            </a:extLst>
          </p:cNvPr>
          <p:cNvSpPr/>
          <p:nvPr/>
        </p:nvSpPr>
        <p:spPr>
          <a:xfrm rot="2946806">
            <a:off x="8040298" y="4194367"/>
            <a:ext cx="2250018" cy="8032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54276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“Most dangerous code…”</a:t>
            </a:r>
          </a:p>
          <a:p>
            <a:pPr algn="ctr"/>
            <a:r>
              <a:rPr lang="en-US" sz="1400" dirty="0" err="1"/>
              <a:t>MalloDroid</a:t>
            </a:r>
            <a:endParaRPr lang="en-US" sz="1400" dirty="0"/>
          </a:p>
        </p:txBody>
      </p:sp>
      <p:sp>
        <p:nvSpPr>
          <p:cNvPr id="61" name="Up Arrow Callout 60">
            <a:extLst>
              <a:ext uri="{FF2B5EF4-FFF2-40B4-BE49-F238E27FC236}">
                <a16:creationId xmlns:a16="http://schemas.microsoft.com/office/drawing/2014/main" id="{C9304696-9C56-9540-A4B1-432BCE7C304D}"/>
              </a:ext>
            </a:extLst>
          </p:cNvPr>
          <p:cNvSpPr/>
          <p:nvPr/>
        </p:nvSpPr>
        <p:spPr>
          <a:xfrm>
            <a:off x="6651514" y="5014354"/>
            <a:ext cx="880361" cy="1265082"/>
          </a:xfrm>
          <a:prstGeom prst="upArrowCallout">
            <a:avLst>
              <a:gd name="adj1" fmla="val 12151"/>
              <a:gd name="adj2" fmla="val 25000"/>
              <a:gd name="adj3" fmla="val 25000"/>
              <a:gd name="adj4" fmla="val 36795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CCS injection</a:t>
            </a:r>
          </a:p>
        </p:txBody>
      </p:sp>
      <p:sp>
        <p:nvSpPr>
          <p:cNvPr id="62" name="Down Arrow Callout 61">
            <a:extLst>
              <a:ext uri="{FF2B5EF4-FFF2-40B4-BE49-F238E27FC236}">
                <a16:creationId xmlns:a16="http://schemas.microsoft.com/office/drawing/2014/main" id="{45198B67-7F6C-EC47-BFC5-EF2790DF734D}"/>
              </a:ext>
            </a:extLst>
          </p:cNvPr>
          <p:cNvSpPr/>
          <p:nvPr/>
        </p:nvSpPr>
        <p:spPr>
          <a:xfrm rot="5400000">
            <a:off x="8333083" y="3220748"/>
            <a:ext cx="950694" cy="881165"/>
          </a:xfrm>
          <a:prstGeom prst="downArrowCallout">
            <a:avLst>
              <a:gd name="adj1" fmla="val 14746"/>
              <a:gd name="adj2" fmla="val 25000"/>
              <a:gd name="adj3" fmla="val 25000"/>
              <a:gd name="adj4" fmla="val 38425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BERserk</a:t>
            </a:r>
            <a:endParaRPr lang="en-US" sz="1400" dirty="0"/>
          </a:p>
        </p:txBody>
      </p:sp>
      <p:sp>
        <p:nvSpPr>
          <p:cNvPr id="27" name="Down Arrow Callout 26">
            <a:extLst>
              <a:ext uri="{FF2B5EF4-FFF2-40B4-BE49-F238E27FC236}">
                <a16:creationId xmlns:a16="http://schemas.microsoft.com/office/drawing/2014/main" id="{9B41D9C4-2C87-AC40-A0C2-4F6E3032AF70}"/>
              </a:ext>
            </a:extLst>
          </p:cNvPr>
          <p:cNvSpPr/>
          <p:nvPr/>
        </p:nvSpPr>
        <p:spPr>
          <a:xfrm>
            <a:off x="7800186" y="1969301"/>
            <a:ext cx="1221130" cy="949583"/>
          </a:xfrm>
          <a:prstGeom prst="downArrowCallout">
            <a:avLst>
              <a:gd name="adj1" fmla="val 9791"/>
              <a:gd name="adj2" fmla="val 15091"/>
              <a:gd name="adj3" fmla="val 25000"/>
              <a:gd name="adj4" fmla="val 27317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Heartbleed</a:t>
            </a:r>
            <a:endParaRPr lang="en-US" sz="1400" dirty="0"/>
          </a:p>
        </p:txBody>
      </p:sp>
      <p:sp>
        <p:nvSpPr>
          <p:cNvPr id="66" name="Down Arrow Callout 65">
            <a:extLst>
              <a:ext uri="{FF2B5EF4-FFF2-40B4-BE49-F238E27FC236}">
                <a16:creationId xmlns:a16="http://schemas.microsoft.com/office/drawing/2014/main" id="{5E997522-D1B1-D840-ACE8-E410CF7BEBA6}"/>
              </a:ext>
            </a:extLst>
          </p:cNvPr>
          <p:cNvSpPr/>
          <p:nvPr/>
        </p:nvSpPr>
        <p:spPr>
          <a:xfrm rot="5400000">
            <a:off x="10378742" y="4139884"/>
            <a:ext cx="1221130" cy="1114250"/>
          </a:xfrm>
          <a:prstGeom prst="downArrowCallout">
            <a:avLst>
              <a:gd name="adj1" fmla="val 7978"/>
              <a:gd name="adj2" fmla="val 10618"/>
              <a:gd name="adj3" fmla="val 16540"/>
              <a:gd name="adj4" fmla="val 31639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 breaches</a:t>
            </a:r>
          </a:p>
        </p:txBody>
      </p:sp>
      <p:sp>
        <p:nvSpPr>
          <p:cNvPr id="67" name="Down Arrow Callout 66">
            <a:extLst>
              <a:ext uri="{FF2B5EF4-FFF2-40B4-BE49-F238E27FC236}">
                <a16:creationId xmlns:a16="http://schemas.microsoft.com/office/drawing/2014/main" id="{AEC5137F-2868-5D48-95BB-C7E8627EFAAF}"/>
              </a:ext>
            </a:extLst>
          </p:cNvPr>
          <p:cNvSpPr/>
          <p:nvPr/>
        </p:nvSpPr>
        <p:spPr>
          <a:xfrm rot="5400000">
            <a:off x="10160520" y="4156920"/>
            <a:ext cx="1221130" cy="696659"/>
          </a:xfrm>
          <a:prstGeom prst="downArrowCallout">
            <a:avLst>
              <a:gd name="adj1" fmla="val 14746"/>
              <a:gd name="adj2" fmla="val 18234"/>
              <a:gd name="adj3" fmla="val 25000"/>
              <a:gd name="adj4" fmla="val 41791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Frankencerts</a:t>
            </a:r>
            <a:endParaRPr lang="en-US" sz="1400" dirty="0"/>
          </a:p>
        </p:txBody>
      </p:sp>
      <p:sp>
        <p:nvSpPr>
          <p:cNvPr id="68" name="Up Arrow Callout 67">
            <a:extLst>
              <a:ext uri="{FF2B5EF4-FFF2-40B4-BE49-F238E27FC236}">
                <a16:creationId xmlns:a16="http://schemas.microsoft.com/office/drawing/2014/main" id="{5613244F-121C-A948-B127-353B58946F9E}"/>
              </a:ext>
            </a:extLst>
          </p:cNvPr>
          <p:cNvSpPr/>
          <p:nvPr/>
        </p:nvSpPr>
        <p:spPr>
          <a:xfrm>
            <a:off x="9242245" y="5108290"/>
            <a:ext cx="1431076" cy="1206334"/>
          </a:xfrm>
          <a:prstGeom prst="upArrowCallout">
            <a:avLst>
              <a:gd name="adj1" fmla="val 7955"/>
              <a:gd name="adj2" fmla="val 9847"/>
              <a:gd name="adj3" fmla="val 25000"/>
              <a:gd name="adj4" fmla="val 37249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Virtual host confusion</a:t>
            </a:r>
          </a:p>
        </p:txBody>
      </p:sp>
      <p:sp>
        <p:nvSpPr>
          <p:cNvPr id="31" name="Up Arrow Callout 30">
            <a:extLst>
              <a:ext uri="{FF2B5EF4-FFF2-40B4-BE49-F238E27FC236}">
                <a16:creationId xmlns:a16="http://schemas.microsoft.com/office/drawing/2014/main" id="{9AA89607-1D07-1D4A-9150-9C02C5B5C882}"/>
              </a:ext>
            </a:extLst>
          </p:cNvPr>
          <p:cNvSpPr/>
          <p:nvPr/>
        </p:nvSpPr>
        <p:spPr>
          <a:xfrm>
            <a:off x="9058301" y="5117317"/>
            <a:ext cx="1402759" cy="603776"/>
          </a:xfrm>
          <a:prstGeom prst="upArrowCallout">
            <a:avLst>
              <a:gd name="adj1" fmla="val 10471"/>
              <a:gd name="adj2" fmla="val 14700"/>
              <a:gd name="adj3" fmla="val 37581"/>
              <a:gd name="adj4" fmla="val 35088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SSL stripping</a:t>
            </a:r>
          </a:p>
        </p:txBody>
      </p:sp>
      <p:sp>
        <p:nvSpPr>
          <p:cNvPr id="69" name="Up Arrow Callout 68">
            <a:extLst>
              <a:ext uri="{FF2B5EF4-FFF2-40B4-BE49-F238E27FC236}">
                <a16:creationId xmlns:a16="http://schemas.microsoft.com/office/drawing/2014/main" id="{BCE2DF7A-022F-8E42-98E7-58E6AD706A48}"/>
              </a:ext>
            </a:extLst>
          </p:cNvPr>
          <p:cNvSpPr/>
          <p:nvPr/>
        </p:nvSpPr>
        <p:spPr>
          <a:xfrm>
            <a:off x="6478405" y="5136508"/>
            <a:ext cx="866494" cy="663117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35032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SMACK</a:t>
            </a:r>
          </a:p>
        </p:txBody>
      </p:sp>
      <p:sp>
        <p:nvSpPr>
          <p:cNvPr id="53" name="Up Arrow Callout 52">
            <a:extLst>
              <a:ext uri="{FF2B5EF4-FFF2-40B4-BE49-F238E27FC236}">
                <a16:creationId xmlns:a16="http://schemas.microsoft.com/office/drawing/2014/main" id="{1F135EFF-6F2D-B24F-B23A-04BDADA96FDF}"/>
              </a:ext>
            </a:extLst>
          </p:cNvPr>
          <p:cNvSpPr/>
          <p:nvPr/>
        </p:nvSpPr>
        <p:spPr>
          <a:xfrm rot="19685403">
            <a:off x="10306558" y="5047581"/>
            <a:ext cx="1153586" cy="1114796"/>
          </a:xfrm>
          <a:prstGeom prst="upArrowCallout">
            <a:avLst>
              <a:gd name="adj1" fmla="val 11296"/>
              <a:gd name="adj2" fmla="val 18363"/>
              <a:gd name="adj3" fmla="val 25000"/>
              <a:gd name="adj4" fmla="val 41750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STARTTLS injection</a:t>
            </a:r>
          </a:p>
        </p:txBody>
      </p:sp>
      <p:sp>
        <p:nvSpPr>
          <p:cNvPr id="39" name="Up Arrow Callout 38">
            <a:extLst>
              <a:ext uri="{FF2B5EF4-FFF2-40B4-BE49-F238E27FC236}">
                <a16:creationId xmlns:a16="http://schemas.microsoft.com/office/drawing/2014/main" id="{65781726-96CF-6144-ACC3-13F118221A7E}"/>
              </a:ext>
            </a:extLst>
          </p:cNvPr>
          <p:cNvSpPr/>
          <p:nvPr/>
        </p:nvSpPr>
        <p:spPr>
          <a:xfrm>
            <a:off x="7583734" y="4798396"/>
            <a:ext cx="1284333" cy="1475033"/>
          </a:xfrm>
          <a:prstGeom prst="upArrowCallout">
            <a:avLst>
              <a:gd name="adj1" fmla="val 12151"/>
              <a:gd name="adj2" fmla="val 12980"/>
              <a:gd name="adj3" fmla="val 25000"/>
              <a:gd name="adj4" fmla="val 27134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Lucky microseconds</a:t>
            </a:r>
          </a:p>
        </p:txBody>
      </p:sp>
      <p:sp>
        <p:nvSpPr>
          <p:cNvPr id="59" name="Left Arrow Callout 58">
            <a:extLst>
              <a:ext uri="{FF2B5EF4-FFF2-40B4-BE49-F238E27FC236}">
                <a16:creationId xmlns:a16="http://schemas.microsoft.com/office/drawing/2014/main" id="{59DF4B9E-A081-814E-AC42-70A476EEB17F}"/>
              </a:ext>
            </a:extLst>
          </p:cNvPr>
          <p:cNvSpPr/>
          <p:nvPr/>
        </p:nvSpPr>
        <p:spPr>
          <a:xfrm rot="2229866">
            <a:off x="6960631" y="4811055"/>
            <a:ext cx="1725297" cy="335967"/>
          </a:xfrm>
          <a:prstGeom prst="leftArrowCallout">
            <a:avLst>
              <a:gd name="adj1" fmla="val 25000"/>
              <a:gd name="adj2" fmla="val 35934"/>
              <a:gd name="adj3" fmla="val 45115"/>
              <a:gd name="adj4" fmla="val 68831"/>
            </a:avLst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Jager et al.</a:t>
            </a:r>
          </a:p>
        </p:txBody>
      </p:sp>
      <p:sp>
        <p:nvSpPr>
          <p:cNvPr id="60" name="Left Arrow Callout 59">
            <a:extLst>
              <a:ext uri="{FF2B5EF4-FFF2-40B4-BE49-F238E27FC236}">
                <a16:creationId xmlns:a16="http://schemas.microsoft.com/office/drawing/2014/main" id="{A04B29D2-4547-F94B-8C97-EF31A52A40D4}"/>
              </a:ext>
            </a:extLst>
          </p:cNvPr>
          <p:cNvSpPr/>
          <p:nvPr/>
        </p:nvSpPr>
        <p:spPr>
          <a:xfrm rot="2664426">
            <a:off x="6825766" y="4993865"/>
            <a:ext cx="1725297" cy="335967"/>
          </a:xfrm>
          <a:prstGeom prst="leftArrowCallout">
            <a:avLst>
              <a:gd name="adj1" fmla="val 25000"/>
              <a:gd name="adj2" fmla="val 35934"/>
              <a:gd name="adj3" fmla="val 45115"/>
              <a:gd name="adj4" fmla="val 56741"/>
            </a:avLst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DROWN</a:t>
            </a:r>
          </a:p>
        </p:txBody>
      </p:sp>
      <p:sp>
        <p:nvSpPr>
          <p:cNvPr id="40" name="Right Arrow Callout 39">
            <a:extLst>
              <a:ext uri="{FF2B5EF4-FFF2-40B4-BE49-F238E27FC236}">
                <a16:creationId xmlns:a16="http://schemas.microsoft.com/office/drawing/2014/main" id="{5426D6DC-D1D2-F241-81B0-C0EE4FC11623}"/>
              </a:ext>
            </a:extLst>
          </p:cNvPr>
          <p:cNvSpPr/>
          <p:nvPr/>
        </p:nvSpPr>
        <p:spPr>
          <a:xfrm rot="580947">
            <a:off x="5308133" y="3856978"/>
            <a:ext cx="869366" cy="21090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5021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Selfie</a:t>
            </a:r>
          </a:p>
        </p:txBody>
      </p:sp>
      <p:sp>
        <p:nvSpPr>
          <p:cNvPr id="41" name="Right Arrow Callout 40">
            <a:extLst>
              <a:ext uri="{FF2B5EF4-FFF2-40B4-BE49-F238E27FC236}">
                <a16:creationId xmlns:a16="http://schemas.microsoft.com/office/drawing/2014/main" id="{AF1ADE5D-BAF0-2D4D-B83B-49E8F51334BD}"/>
              </a:ext>
            </a:extLst>
          </p:cNvPr>
          <p:cNvSpPr/>
          <p:nvPr/>
        </p:nvSpPr>
        <p:spPr>
          <a:xfrm rot="3476337">
            <a:off x="5560736" y="3515579"/>
            <a:ext cx="862714" cy="282861"/>
          </a:xfrm>
          <a:prstGeom prst="rightArrowCallout">
            <a:avLst>
              <a:gd name="adj1" fmla="val 18080"/>
              <a:gd name="adj2" fmla="val 13191"/>
              <a:gd name="adj3" fmla="val 21707"/>
              <a:gd name="adj4" fmla="val 77855"/>
            </a:avLst>
          </a:prstGeom>
          <a:solidFill>
            <a:srgbClr val="FF0000"/>
          </a:solidFill>
          <a:ln w="28575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High-STEKs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EAF19-C125-7947-B911-59D6EFDAB5C5}"/>
              </a:ext>
            </a:extLst>
          </p:cNvPr>
          <p:cNvSpPr txBox="1"/>
          <p:nvPr/>
        </p:nvSpPr>
        <p:spPr>
          <a:xfrm>
            <a:off x="530942" y="737419"/>
            <a:ext cx="19956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Attacks on TLS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FB04B-F397-8349-BB32-E588178AD44C}"/>
              </a:ext>
            </a:extLst>
          </p:cNvPr>
          <p:cNvSpPr txBox="1"/>
          <p:nvPr/>
        </p:nvSpPr>
        <p:spPr>
          <a:xfrm>
            <a:off x="9540927" y="419448"/>
            <a:ext cx="2259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/>
              <a:t>Source: Douglas </a:t>
            </a:r>
            <a:r>
              <a:rPr lang="en-US" sz="1600" i="1" dirty="0" err="1"/>
              <a:t>Stebila</a:t>
            </a:r>
            <a:r>
              <a:rPr lang="en-US" sz="1600" i="1" dirty="0"/>
              <a:t> </a:t>
            </a:r>
          </a:p>
          <a:p>
            <a:pPr algn="r"/>
            <a:r>
              <a:rPr lang="en-US" sz="1600" i="1" dirty="0"/>
              <a:t>(2019-06-06)</a:t>
            </a:r>
          </a:p>
          <a:p>
            <a:pPr algn="r"/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92105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10967</TotalTime>
  <Words>3856</Words>
  <Application>Microsoft Macintosh PowerPoint</Application>
  <PresentationFormat>Widescreen</PresentationFormat>
  <Paragraphs>508</Paragraphs>
  <Slides>66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Calibri</vt:lpstr>
      <vt:lpstr>Courier</vt:lpstr>
      <vt:lpstr>Garamond</vt:lpstr>
      <vt:lpstr>Monotype Sorts</vt:lpstr>
      <vt:lpstr>Selawik Light</vt:lpstr>
      <vt:lpstr>Speak Pro</vt:lpstr>
      <vt:lpstr>Tahoma</vt:lpstr>
      <vt:lpstr>Times New Roman</vt:lpstr>
      <vt:lpstr>SavonVTI</vt:lpstr>
      <vt:lpstr>ADVENTURES IN TLS  Vitaly Shmatikov</vt:lpstr>
      <vt:lpstr>SSL/TLS</vt:lpstr>
      <vt:lpstr>HTTPS Adoption by Websites</vt:lpstr>
      <vt:lpstr>SSL / TLS Guarantees</vt:lpstr>
      <vt:lpstr>TLS Threat Model</vt:lpstr>
      <vt:lpstr>Establishing a Secure Channel</vt:lpstr>
      <vt:lpstr>SSL/TLS Handshake Protocol</vt:lpstr>
      <vt:lpstr>“Core” SSL/TLS Handshake</vt:lpstr>
      <vt:lpstr>PowerPoint Presentation</vt:lpstr>
      <vt:lpstr>TLS Heartbeat</vt:lpstr>
      <vt:lpstr>Heartbleed Consequences</vt:lpstr>
      <vt:lpstr>TLS with Diffie-Hellman</vt:lpstr>
      <vt:lpstr>DH Downgrade by MITM</vt:lpstr>
      <vt:lpstr>PowerPoint Presentation</vt:lpstr>
      <vt:lpstr>More Fun with Diffie-Hellman</vt:lpstr>
      <vt:lpstr>MITM Presenting a Valid Certificate</vt:lpstr>
      <vt:lpstr>Goto Fail</vt:lpstr>
      <vt:lpstr>Complete Fail Against MITM</vt:lpstr>
      <vt:lpstr>HTTPS: HTTP over SSL</vt:lpstr>
      <vt:lpstr>HTTPS and Its Adversary Model</vt:lpstr>
      <vt:lpstr>The Lock Icon</vt:lpstr>
      <vt:lpstr>HTTPS Security Guarantees</vt:lpstr>
      <vt:lpstr>HTTP  HTTPS and Back</vt:lpstr>
      <vt:lpstr>Will You Notice?</vt:lpstr>
      <vt:lpstr>PowerPoint Presentation</vt:lpstr>
      <vt:lpstr>HSTS: Strict Transport Security</vt:lpstr>
      <vt:lpstr>Preloaded HSTS List</vt:lpstr>
      <vt:lpstr>Using CSP to Upgrade to HTTPS</vt:lpstr>
      <vt:lpstr>Authenticating the Server</vt:lpstr>
      <vt:lpstr>Public-Key Certificates</vt:lpstr>
      <vt:lpstr>Certificate Authorities</vt:lpstr>
      <vt:lpstr>Trusted Certificate Authorities</vt:lpstr>
      <vt:lpstr>Example of a Certificate</vt:lpstr>
      <vt:lpstr>The Meaning of Color</vt:lpstr>
      <vt:lpstr>Extended Validation (EV) Certificates</vt:lpstr>
      <vt:lpstr>Questions About EV Certificates</vt:lpstr>
      <vt:lpstr>CA Hierarchy</vt:lpstr>
      <vt:lpstr>Certificate Issuance</vt:lpstr>
      <vt:lpstr>Certificate Hierarchy</vt:lpstr>
      <vt:lpstr>How Many?</vt:lpstr>
      <vt:lpstr>Another Example of a Certificate</vt:lpstr>
      <vt:lpstr>Root Certificates in Lenovo Laptops (2015)</vt:lpstr>
      <vt:lpstr>What Could You Do … </vt:lpstr>
      <vt:lpstr>Man-in-the-Middle (MITM) Attack</vt:lpstr>
      <vt:lpstr>Flame</vt:lpstr>
      <vt:lpstr>PowerPoint Presentation</vt:lpstr>
      <vt:lpstr>Comodo Break-In</vt:lpstr>
      <vt:lpstr>Message from the Attacker</vt:lpstr>
      <vt:lpstr>PowerPoint Presentation</vt:lpstr>
      <vt:lpstr>DigiNotar Break-In</vt:lpstr>
      <vt:lpstr>Consequences of the DigiNotar Hack</vt:lpstr>
      <vt:lpstr>Another Message from the Attacker</vt:lpstr>
      <vt:lpstr>Rogue Certificates in the Wild</vt:lpstr>
      <vt:lpstr>Rogue Certs for Surveillance</vt:lpstr>
      <vt:lpstr>PowerPoint Presentation</vt:lpstr>
      <vt:lpstr>PowerPoint Presentation</vt:lpstr>
      <vt:lpstr>PowerPoint Presentation</vt:lpstr>
      <vt:lpstr>PowerPoint Presentation</vt:lpstr>
      <vt:lpstr>Revoking Certificates</vt:lpstr>
      <vt:lpstr>Revoking DigiNotar Certificates</vt:lpstr>
      <vt:lpstr>PowerPoint Presentation</vt:lpstr>
      <vt:lpstr>Certificate / Public Key Pinning</vt:lpstr>
      <vt:lpstr>Certificate Transparency</vt:lpstr>
      <vt:lpstr>Peeking Through SSL/TLS</vt:lpstr>
      <vt:lpstr>Traffic Analysis: Online Tax Software</vt:lpstr>
      <vt:lpstr>Traffic Analysis: Video Streaming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Adventures in TLS</dc:title>
  <dc:subject/>
  <dc:creator>Vitaly Shmatikov</dc:creator>
  <cp:keywords/>
  <dc:description/>
  <cp:lastModifiedBy>Vitaly Shmatikov</cp:lastModifiedBy>
  <cp:revision>485</cp:revision>
  <dcterms:created xsi:type="dcterms:W3CDTF">2020-11-13T21:02:23Z</dcterms:created>
  <dcterms:modified xsi:type="dcterms:W3CDTF">2021-10-31T23:50:02Z</dcterms:modified>
  <cp:category/>
</cp:coreProperties>
</file>